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3.xml" ContentType="application/vnd.openxmlformats-officedocument.theme+xml"/>
  <Override PartName="/ppt/slideLayouts/slideLayout9.xml" ContentType="application/vnd.openxmlformats-officedocument.presentationml.slideLayout+xml"/>
  <Override PartName="/ppt/theme/theme4.xml" ContentType="application/vnd.openxmlformats-officedocument.theme+xml"/>
  <Override PartName="/ppt/slideLayouts/slideLayout10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8" r:id="rId1"/>
    <p:sldMasterId id="2147483905" r:id="rId2"/>
    <p:sldMasterId id="2147483948" r:id="rId3"/>
    <p:sldMasterId id="2147483950" r:id="rId4"/>
    <p:sldMasterId id="2147483683" r:id="rId5"/>
  </p:sldMasterIdLst>
  <p:notesMasterIdLst>
    <p:notesMasterId r:id="rId38"/>
  </p:notesMasterIdLst>
  <p:handoutMasterIdLst>
    <p:handoutMasterId r:id="rId39"/>
  </p:handoutMasterIdLst>
  <p:sldIdLst>
    <p:sldId id="603" r:id="rId6"/>
    <p:sldId id="2529" r:id="rId7"/>
    <p:sldId id="2462" r:id="rId8"/>
    <p:sldId id="2530" r:id="rId9"/>
    <p:sldId id="2498" r:id="rId10"/>
    <p:sldId id="2497" r:id="rId11"/>
    <p:sldId id="2504" r:id="rId12"/>
    <p:sldId id="2505" r:id="rId13"/>
    <p:sldId id="2506" r:id="rId14"/>
    <p:sldId id="2507" r:id="rId15"/>
    <p:sldId id="2499" r:id="rId16"/>
    <p:sldId id="2508" r:id="rId17"/>
    <p:sldId id="2510" r:id="rId18"/>
    <p:sldId id="2509" r:id="rId19"/>
    <p:sldId id="2511" r:id="rId20"/>
    <p:sldId id="2500" r:id="rId21"/>
    <p:sldId id="2512" r:id="rId22"/>
    <p:sldId id="2513" r:id="rId23"/>
    <p:sldId id="2515" r:id="rId24"/>
    <p:sldId id="2514" r:id="rId25"/>
    <p:sldId id="2517" r:id="rId26"/>
    <p:sldId id="2516" r:id="rId27"/>
    <p:sldId id="2518" r:id="rId28"/>
    <p:sldId id="2519" r:id="rId29"/>
    <p:sldId id="2520" r:id="rId30"/>
    <p:sldId id="2521" r:id="rId31"/>
    <p:sldId id="2522" r:id="rId32"/>
    <p:sldId id="2523" r:id="rId33"/>
    <p:sldId id="2525" r:id="rId34"/>
    <p:sldId id="2524" r:id="rId35"/>
    <p:sldId id="582" r:id="rId36"/>
    <p:sldId id="2419" r:id="rId37"/>
  </p:sldIdLst>
  <p:sldSz cx="12196763" cy="6858000"/>
  <p:notesSz cx="6858000" cy="9144000"/>
  <p:defaultTextStyle>
    <a:defPPr>
      <a:defRPr lang="en-US"/>
    </a:defPPr>
    <a:lvl1pPr marL="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4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7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71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957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196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43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67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913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66BA36"/>
    <a:srgbClr val="1D1D1A"/>
    <a:srgbClr val="595757"/>
    <a:srgbClr val="221815"/>
    <a:srgbClr val="91A2BF"/>
    <a:srgbClr val="E4EBEA"/>
    <a:srgbClr val="C00000"/>
    <a:srgbClr val="FFFF00"/>
    <a:srgbClr val="FFFFFF"/>
    <a:srgbClr val="E900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799B23B-EC83-4686-B30A-512413B5E67A}" styleName="浅色样式 3 - 强调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832" autoAdjust="0"/>
    <p:restoredTop sz="96291" autoAdjust="0"/>
  </p:normalViewPr>
  <p:slideViewPr>
    <p:cSldViewPr snapToGrid="0" snapToObjects="1">
      <p:cViewPr varScale="1">
        <p:scale>
          <a:sx n="124" d="100"/>
          <a:sy n="124" d="100"/>
        </p:scale>
        <p:origin x="208" y="24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3688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theme" Target="theme/theme1.xml"/><Relationship Id="rId7" Type="http://schemas.openxmlformats.org/officeDocument/2006/relationships/slide" Target="slides/slide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tableStyles" Target="tableStyles.xml"/><Relationship Id="rId8" Type="http://schemas.openxmlformats.org/officeDocument/2006/relationships/slide" Target="slides/slide3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CC198DB-AFBD-584A-8986-364FF2B03F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01315C-523F-A043-8029-B992149712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CF71B8-DF2A-2E41-BE66-2E18A767DA8A}" type="datetimeFigureOut">
              <a:rPr lang="en-US" smtClean="0"/>
              <a:t>5/29/25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601424-70F4-1643-8E3A-557A0258D6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5BF48A-FF5C-8145-95A7-EE66A87C73D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5F0CC5-85BE-A64A-BD47-54C66F7E9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0952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D60A27-BF12-6744-9E93-932A0E34D8BB}" type="datetimeFigureOut">
              <a:rPr lang="en-US" smtClean="0"/>
              <a:t>5/29/25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7326F3-4732-B74B-9C70-D0992466E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632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5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304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957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60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826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913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566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721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1611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021A3A-000B-724D-82E6-58165F25070D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743781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021A3A-000B-724D-82E6-58165F25070D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157150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021A3A-000B-724D-82E6-58165F25070D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646028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021A3A-000B-724D-82E6-58165F25070D}" type="slidenum">
              <a:rPr kumimoji="1" lang="zh-CN" altLang="en-US" smtClean="0"/>
              <a:t>29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554365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71460F0-4107-44B1-9AC0-A3E3C7045FFE}"/>
              </a:ext>
            </a:extLst>
          </p:cNvPr>
          <p:cNvSpPr txBox="1"/>
          <p:nvPr userDrawn="1"/>
        </p:nvSpPr>
        <p:spPr>
          <a:xfrm>
            <a:off x="543605" y="644987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2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tx2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84E815-EB58-B7F4-CA07-DB3A06195A8C}"/>
              </a:ext>
            </a:extLst>
          </p:cNvPr>
          <p:cNvSpPr txBox="1"/>
          <p:nvPr userDrawn="1"/>
        </p:nvSpPr>
        <p:spPr>
          <a:xfrm>
            <a:off x="8358978" y="650527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chemeClr val="tx2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chemeClr val="tx2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610E3CC-989A-8250-417F-7E17E488D20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621" y="6471608"/>
            <a:ext cx="252000" cy="252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6" name="TextBox 2">
            <a:extLst>
              <a:ext uri="{FF2B5EF4-FFF2-40B4-BE49-F238E27FC236}">
                <a16:creationId xmlns:a16="http://schemas.microsoft.com/office/drawing/2014/main" id="{2B6BBB75-E7CF-676E-F204-FA4CCAFAF988}"/>
              </a:ext>
            </a:extLst>
          </p:cNvPr>
          <p:cNvSpPr txBox="1"/>
          <p:nvPr userDrawn="1"/>
        </p:nvSpPr>
        <p:spPr>
          <a:xfrm>
            <a:off x="8830447" y="6458435"/>
            <a:ext cx="3237243" cy="278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10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10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10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https://</a:t>
            </a:r>
            <a:r>
              <a:rPr lang="en-US" altLang="zh-CN" sz="1100" dirty="0" err="1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github.com</a:t>
            </a:r>
            <a:r>
              <a:rPr lang="en-US" altLang="zh-CN" sz="110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/chenzomi12/</a:t>
            </a:r>
            <a:r>
              <a:rPr lang="en-US" altLang="zh-CN" sz="1100" dirty="0" err="1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AIInfra</a:t>
            </a:r>
            <a:endParaRPr lang="en-US" sz="1100" dirty="0">
              <a:solidFill>
                <a:schemeClr val="tx2"/>
              </a:solidFill>
              <a:latin typeface="Gill Sans MT" panose="020B0502020104020203" pitchFamily="34" charset="0"/>
              <a:ea typeface="+mj-ea"/>
              <a:cs typeface="Futura-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951395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960DD1-8AC3-8F46-9D2D-BF81187F43FC}"/>
              </a:ext>
            </a:extLst>
          </p:cNvPr>
          <p:cNvSpPr txBox="1"/>
          <p:nvPr userDrawn="1"/>
        </p:nvSpPr>
        <p:spPr>
          <a:xfrm>
            <a:off x="1502228" y="2617826"/>
            <a:ext cx="51271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0" dirty="0">
                <a:solidFill>
                  <a:srgbClr val="221815"/>
                </a:solidFill>
                <a:latin typeface="Futura-Medium" panose="020B0602020204020303" pitchFamily="34" charset="-79"/>
                <a:cs typeface="Futura-Medium" panose="020B0602020204020303" pitchFamily="34" charset="-79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64786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E415327-0213-194E-B61D-B6ACD31780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635" y="522789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32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en-US" altLang="zh-CN" dirty="0"/>
              <a:t>Text</a:t>
            </a:r>
            <a:r>
              <a:rPr lang="zh-CN" altLang="en-US" dirty="0"/>
              <a:t> 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F51793D-2582-2644-B9F5-2A41076AAC3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246909"/>
            <a:ext cx="10963473" cy="5108171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6167168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E415327-0213-194E-B61D-B6ACD31780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635" y="522789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32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en-US" altLang="zh-CN" dirty="0"/>
              <a:t>Text</a:t>
            </a:r>
            <a:r>
              <a:rPr lang="zh-CN" altLang="en-US" dirty="0"/>
              <a:t> 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F51793D-2582-2644-B9F5-2A41076AAC3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246909"/>
            <a:ext cx="10963473" cy="5108171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471818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32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95400"/>
            <a:ext cx="11161240" cy="5085928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849391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39072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篇章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1BD3EAA6-5124-3D4A-95FF-740B70F6031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6763" cy="6858000"/>
          </a:xfrm>
          <a:prstGeom prst="rect">
            <a:avLst/>
          </a:prstGeom>
        </p:spPr>
      </p:pic>
      <p:sp>
        <p:nvSpPr>
          <p:cNvPr id="2" name="TextBox 2">
            <a:extLst>
              <a:ext uri="{FF2B5EF4-FFF2-40B4-BE49-F238E27FC236}">
                <a16:creationId xmlns:a16="http://schemas.microsoft.com/office/drawing/2014/main" id="{F3652C3B-3BDF-C967-C9F7-FC41B185F5A1}"/>
              </a:ext>
            </a:extLst>
          </p:cNvPr>
          <p:cNvSpPr txBox="1"/>
          <p:nvPr userDrawn="1"/>
        </p:nvSpPr>
        <p:spPr>
          <a:xfrm>
            <a:off x="543605" y="644987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2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tx2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62216C8F-403B-B46A-188F-43EEF71787AB}"/>
              </a:ext>
            </a:extLst>
          </p:cNvPr>
          <p:cNvSpPr txBox="1"/>
          <p:nvPr userDrawn="1"/>
        </p:nvSpPr>
        <p:spPr>
          <a:xfrm>
            <a:off x="8358978" y="650527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chemeClr val="tx2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chemeClr val="tx2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503A16B-634D-EAB9-B25D-7FC30383ACC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621" y="6471608"/>
            <a:ext cx="252000" cy="252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6" name="TextBox 2">
            <a:extLst>
              <a:ext uri="{FF2B5EF4-FFF2-40B4-BE49-F238E27FC236}">
                <a16:creationId xmlns:a16="http://schemas.microsoft.com/office/drawing/2014/main" id="{1F0AA649-F2A3-8307-89FA-873D519CD422}"/>
              </a:ext>
            </a:extLst>
          </p:cNvPr>
          <p:cNvSpPr txBox="1"/>
          <p:nvPr userDrawn="1"/>
        </p:nvSpPr>
        <p:spPr>
          <a:xfrm>
            <a:off x="8830447" y="6458435"/>
            <a:ext cx="3237243" cy="278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10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10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10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https://</a:t>
            </a:r>
            <a:r>
              <a:rPr lang="en-US" altLang="zh-CN" sz="1100" dirty="0" err="1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github.com</a:t>
            </a:r>
            <a:r>
              <a:rPr lang="en-US" altLang="zh-CN" sz="110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/chenzomi12/</a:t>
            </a:r>
            <a:r>
              <a:rPr lang="en-US" altLang="zh-CN" sz="1100" dirty="0" err="1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AIInfra</a:t>
            </a:r>
            <a:endParaRPr lang="en-US" sz="1100" dirty="0">
              <a:solidFill>
                <a:schemeClr val="tx2"/>
              </a:solidFill>
              <a:latin typeface="Gill Sans MT" panose="020B0502020104020203" pitchFamily="34" charset="0"/>
              <a:ea typeface="+mj-ea"/>
              <a:cs typeface="Futura-Medium" panose="020B0602020204020303" pitchFamily="34" charset="-79"/>
            </a:endParaRP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35A58353-89D2-75E1-4F31-34BFB4BE32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2406869"/>
            <a:ext cx="11161240" cy="3603651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Futura-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163390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04664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3200" b="1">
                <a:solidFill>
                  <a:schemeClr val="tx1">
                    <a:lumMod val="95000"/>
                  </a:schemeClr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623635" y="1196752"/>
            <a:ext cx="10963473" cy="5197702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337576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utura-Medium" panose="020B0602020204020303" pitchFamily="34" charset="-79"/>
                <a:ea typeface="微软雅黑" pitchFamily="34" charset="-122"/>
                <a:cs typeface="Futura-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N.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38927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63546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623635" y="1351536"/>
            <a:ext cx="10963473" cy="4957784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370003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.pn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6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9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">
            <a:extLst>
              <a:ext uri="{FF2B5EF4-FFF2-40B4-BE49-F238E27FC236}">
                <a16:creationId xmlns:a16="http://schemas.microsoft.com/office/drawing/2014/main" id="{DAA57E4D-57AC-4B4A-BA6C-86FA5001E093}"/>
              </a:ext>
            </a:extLst>
          </p:cNvPr>
          <p:cNvSpPr txBox="1"/>
          <p:nvPr userDrawn="1"/>
        </p:nvSpPr>
        <p:spPr>
          <a:xfrm>
            <a:off x="543605" y="644987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tx1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B55D2D48-944A-9C4D-BB22-D76C71F4D94F}"/>
              </a:ext>
            </a:extLst>
          </p:cNvPr>
          <p:cNvSpPr txBox="1"/>
          <p:nvPr userDrawn="1"/>
        </p:nvSpPr>
        <p:spPr>
          <a:xfrm>
            <a:off x="8358978" y="650527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rgbClr val="1D1D1B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rgbClr val="1D1D1B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BE738B7-F398-0746-82A7-6856A70110C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621" y="6471608"/>
            <a:ext cx="252000" cy="252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0" name="TextBox 2">
            <a:extLst>
              <a:ext uri="{FF2B5EF4-FFF2-40B4-BE49-F238E27FC236}">
                <a16:creationId xmlns:a16="http://schemas.microsoft.com/office/drawing/2014/main" id="{0021EBA7-FAE3-FF4A-A451-258276F9F3D7}"/>
              </a:ext>
            </a:extLst>
          </p:cNvPr>
          <p:cNvSpPr txBox="1"/>
          <p:nvPr userDrawn="1"/>
        </p:nvSpPr>
        <p:spPr>
          <a:xfrm>
            <a:off x="8830447" y="6458435"/>
            <a:ext cx="3237243" cy="278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1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1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1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https://</a:t>
            </a:r>
            <a:r>
              <a:rPr lang="en-US" altLang="zh-CN" sz="1100" dirty="0" err="1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github.com</a:t>
            </a:r>
            <a:r>
              <a:rPr lang="en-US" altLang="zh-CN" sz="11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/chenzomi12/</a:t>
            </a:r>
            <a:r>
              <a:rPr lang="en-US" altLang="zh-CN" sz="1100" dirty="0" err="1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AIInfra</a:t>
            </a:r>
            <a:endParaRPr lang="en-US" sz="11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-Medium" panose="020B0602020204020303" pitchFamily="34" charset="-79"/>
            </a:endParaRPr>
          </a:p>
        </p:txBody>
      </p:sp>
      <p:sp>
        <p:nvSpPr>
          <p:cNvPr id="11" name="Rectangle 15">
            <a:extLst>
              <a:ext uri="{FF2B5EF4-FFF2-40B4-BE49-F238E27FC236}">
                <a16:creationId xmlns:a16="http://schemas.microsoft.com/office/drawing/2014/main" id="{2B527018-A8C0-2549-A68F-07BA1E99861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E6C2E1D7-5E39-AB4F-9CBA-46A0ADF0768E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6F1C80BB-D03E-114E-9AE3-8A8609E07672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4" name="Group 18">
              <a:extLst>
                <a:ext uri="{FF2B5EF4-FFF2-40B4-BE49-F238E27FC236}">
                  <a16:creationId xmlns:a16="http://schemas.microsoft.com/office/drawing/2014/main" id="{2F0883A7-BCE1-2342-91EE-B3A807B5EE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5" name="Rectangle 19">
                <a:extLst>
                  <a:ext uri="{FF2B5EF4-FFF2-40B4-BE49-F238E27FC236}">
                    <a16:creationId xmlns:a16="http://schemas.microsoft.com/office/drawing/2014/main" id="{69E12922-9CE0-8144-94EA-24B51ED17E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6" name="Rectangle 20">
                <a:extLst>
                  <a:ext uri="{FF2B5EF4-FFF2-40B4-BE49-F238E27FC236}">
                    <a16:creationId xmlns:a16="http://schemas.microsoft.com/office/drawing/2014/main" id="{0F94F024-0AF6-FC47-8DFC-F35CD6931E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1">
                <a:extLst>
                  <a:ext uri="{FF2B5EF4-FFF2-40B4-BE49-F238E27FC236}">
                    <a16:creationId xmlns:a16="http://schemas.microsoft.com/office/drawing/2014/main" id="{6DB1F3D1-02FB-D34F-A2B5-3688CF5FB8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2">
                <a:extLst>
                  <a:ext uri="{FF2B5EF4-FFF2-40B4-BE49-F238E27FC236}">
                    <a16:creationId xmlns:a16="http://schemas.microsoft.com/office/drawing/2014/main" id="{F78FB0B0-0E5C-954F-8BC1-1A273BD1E9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23">
              <a:extLst>
                <a:ext uri="{FF2B5EF4-FFF2-40B4-BE49-F238E27FC236}">
                  <a16:creationId xmlns:a16="http://schemas.microsoft.com/office/drawing/2014/main" id="{04B50A98-6A94-6845-B2AF-0E608B122E5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1" name="Rectangle 24">
                <a:extLst>
                  <a:ext uri="{FF2B5EF4-FFF2-40B4-BE49-F238E27FC236}">
                    <a16:creationId xmlns:a16="http://schemas.microsoft.com/office/drawing/2014/main" id="{BCE565D0-22C1-2E47-ADDF-A42AB04FB6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2" name="Rectangle 25">
                <a:extLst>
                  <a:ext uri="{FF2B5EF4-FFF2-40B4-BE49-F238E27FC236}">
                    <a16:creationId xmlns:a16="http://schemas.microsoft.com/office/drawing/2014/main" id="{7031360E-60D8-3748-820B-120AFA81DD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6">
                <a:extLst>
                  <a:ext uri="{FF2B5EF4-FFF2-40B4-BE49-F238E27FC236}">
                    <a16:creationId xmlns:a16="http://schemas.microsoft.com/office/drawing/2014/main" id="{5E103C08-5827-934C-9FE6-DE811B5CBA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7">
                <a:extLst>
                  <a:ext uri="{FF2B5EF4-FFF2-40B4-BE49-F238E27FC236}">
                    <a16:creationId xmlns:a16="http://schemas.microsoft.com/office/drawing/2014/main" id="{51B2DE11-DBCC-F442-A2A8-08E9F5E752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8">
              <a:extLst>
                <a:ext uri="{FF2B5EF4-FFF2-40B4-BE49-F238E27FC236}">
                  <a16:creationId xmlns:a16="http://schemas.microsoft.com/office/drawing/2014/main" id="{BA4F0379-6F0F-1648-B5CB-024104F1D9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7" name="Rectangle 29">
                <a:extLst>
                  <a:ext uri="{FF2B5EF4-FFF2-40B4-BE49-F238E27FC236}">
                    <a16:creationId xmlns:a16="http://schemas.microsoft.com/office/drawing/2014/main" id="{52A1B2A2-CFB4-474D-98D0-AB03196757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8" name="Rectangle 30">
                <a:extLst>
                  <a:ext uri="{FF2B5EF4-FFF2-40B4-BE49-F238E27FC236}">
                    <a16:creationId xmlns:a16="http://schemas.microsoft.com/office/drawing/2014/main" id="{3811321C-E020-4C46-80FA-B6E6B3D232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1">
                <a:extLst>
                  <a:ext uri="{FF2B5EF4-FFF2-40B4-BE49-F238E27FC236}">
                    <a16:creationId xmlns:a16="http://schemas.microsoft.com/office/drawing/2014/main" id="{42CE6974-5699-B64E-8748-C7AA8B59A6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2">
                <a:extLst>
                  <a:ext uri="{FF2B5EF4-FFF2-40B4-BE49-F238E27FC236}">
                    <a16:creationId xmlns:a16="http://schemas.microsoft.com/office/drawing/2014/main" id="{CCDD0EC8-DEF3-D74F-A0CE-471C31C185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33">
              <a:extLst>
                <a:ext uri="{FF2B5EF4-FFF2-40B4-BE49-F238E27FC236}">
                  <a16:creationId xmlns:a16="http://schemas.microsoft.com/office/drawing/2014/main" id="{86D01087-413E-624D-80E9-CFAFB3275F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3" name="Rectangle 34">
                <a:extLst>
                  <a:ext uri="{FF2B5EF4-FFF2-40B4-BE49-F238E27FC236}">
                    <a16:creationId xmlns:a16="http://schemas.microsoft.com/office/drawing/2014/main" id="{752C8B9C-9D84-5845-BD1F-44013C8C64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4" name="Rectangle 35">
                <a:extLst>
                  <a:ext uri="{FF2B5EF4-FFF2-40B4-BE49-F238E27FC236}">
                    <a16:creationId xmlns:a16="http://schemas.microsoft.com/office/drawing/2014/main" id="{4EB35639-3259-C847-8C55-4E4D266ABB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6">
                <a:extLst>
                  <a:ext uri="{FF2B5EF4-FFF2-40B4-BE49-F238E27FC236}">
                    <a16:creationId xmlns:a16="http://schemas.microsoft.com/office/drawing/2014/main" id="{A11EF571-49DB-8249-99C5-89BC145C89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7">
                <a:extLst>
                  <a:ext uri="{FF2B5EF4-FFF2-40B4-BE49-F238E27FC236}">
                    <a16:creationId xmlns:a16="http://schemas.microsoft.com/office/drawing/2014/main" id="{3E8B53FC-E145-3F43-AFF8-EB48BC38C4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8">
              <a:extLst>
                <a:ext uri="{FF2B5EF4-FFF2-40B4-BE49-F238E27FC236}">
                  <a16:creationId xmlns:a16="http://schemas.microsoft.com/office/drawing/2014/main" id="{E83DBCC2-696B-AD41-A7AF-7192CD834A8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9" name="Rectangle 39">
                <a:extLst>
                  <a:ext uri="{FF2B5EF4-FFF2-40B4-BE49-F238E27FC236}">
                    <a16:creationId xmlns:a16="http://schemas.microsoft.com/office/drawing/2014/main" id="{6A0F83C8-66F9-C646-AA29-C7361B3002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40">
                <a:extLst>
                  <a:ext uri="{FF2B5EF4-FFF2-40B4-BE49-F238E27FC236}">
                    <a16:creationId xmlns:a16="http://schemas.microsoft.com/office/drawing/2014/main" id="{E6045887-7F8F-F440-87E6-90112BBCAB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1">
                <a:extLst>
                  <a:ext uri="{FF2B5EF4-FFF2-40B4-BE49-F238E27FC236}">
                    <a16:creationId xmlns:a16="http://schemas.microsoft.com/office/drawing/2014/main" id="{FADBF25C-CD8A-344D-A2B6-9F694BE521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2">
                <a:extLst>
                  <a:ext uri="{FF2B5EF4-FFF2-40B4-BE49-F238E27FC236}">
                    <a16:creationId xmlns:a16="http://schemas.microsoft.com/office/drawing/2014/main" id="{5756FACE-B85A-BE48-89D3-72CDE423EA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43">
              <a:extLst>
                <a:ext uri="{FF2B5EF4-FFF2-40B4-BE49-F238E27FC236}">
                  <a16:creationId xmlns:a16="http://schemas.microsoft.com/office/drawing/2014/main" id="{6E6546FA-A3AE-1445-B5F3-D3FDF9B38BA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5" name="Rectangle 44">
                <a:extLst>
                  <a:ext uri="{FF2B5EF4-FFF2-40B4-BE49-F238E27FC236}">
                    <a16:creationId xmlns:a16="http://schemas.microsoft.com/office/drawing/2014/main" id="{0213551D-0E39-714A-974C-324089C145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45">
                <a:extLst>
                  <a:ext uri="{FF2B5EF4-FFF2-40B4-BE49-F238E27FC236}">
                    <a16:creationId xmlns:a16="http://schemas.microsoft.com/office/drawing/2014/main" id="{38E6BB56-0E57-4D4C-B890-D407AD3706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6">
                <a:extLst>
                  <a:ext uri="{FF2B5EF4-FFF2-40B4-BE49-F238E27FC236}">
                    <a16:creationId xmlns:a16="http://schemas.microsoft.com/office/drawing/2014/main" id="{016E85E5-8603-064F-9B53-45C9479EF1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7">
                <a:extLst>
                  <a:ext uri="{FF2B5EF4-FFF2-40B4-BE49-F238E27FC236}">
                    <a16:creationId xmlns:a16="http://schemas.microsoft.com/office/drawing/2014/main" id="{61979A07-7FC0-794E-902D-DE18D921B8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8">
              <a:extLst>
                <a:ext uri="{FF2B5EF4-FFF2-40B4-BE49-F238E27FC236}">
                  <a16:creationId xmlns:a16="http://schemas.microsoft.com/office/drawing/2014/main" id="{3F0325B4-35DD-E041-BA7F-B681242FA4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1" name="Rectangle 49">
                <a:extLst>
                  <a:ext uri="{FF2B5EF4-FFF2-40B4-BE49-F238E27FC236}">
                    <a16:creationId xmlns:a16="http://schemas.microsoft.com/office/drawing/2014/main" id="{160A308A-50A9-9C4C-AF71-79017E36F0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50">
                <a:extLst>
                  <a:ext uri="{FF2B5EF4-FFF2-40B4-BE49-F238E27FC236}">
                    <a16:creationId xmlns:a16="http://schemas.microsoft.com/office/drawing/2014/main" id="{97497718-5961-5446-9E28-15CA3A2138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1">
                <a:extLst>
                  <a:ext uri="{FF2B5EF4-FFF2-40B4-BE49-F238E27FC236}">
                    <a16:creationId xmlns:a16="http://schemas.microsoft.com/office/drawing/2014/main" id="{8375F904-41AE-8146-8E09-C35AB795A7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2">
                <a:extLst>
                  <a:ext uri="{FF2B5EF4-FFF2-40B4-BE49-F238E27FC236}">
                    <a16:creationId xmlns:a16="http://schemas.microsoft.com/office/drawing/2014/main" id="{A1D3B9B0-CDE9-5244-9364-3FE76EE1F9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53">
              <a:extLst>
                <a:ext uri="{FF2B5EF4-FFF2-40B4-BE49-F238E27FC236}">
                  <a16:creationId xmlns:a16="http://schemas.microsoft.com/office/drawing/2014/main" id="{AF07594E-C433-FB4E-964B-FCB6E508F19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7" name="Rectangle 54">
                <a:extLst>
                  <a:ext uri="{FF2B5EF4-FFF2-40B4-BE49-F238E27FC236}">
                    <a16:creationId xmlns:a16="http://schemas.microsoft.com/office/drawing/2014/main" id="{472C57FE-7162-354F-8D2E-9F74E180F6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55">
                <a:extLst>
                  <a:ext uri="{FF2B5EF4-FFF2-40B4-BE49-F238E27FC236}">
                    <a16:creationId xmlns:a16="http://schemas.microsoft.com/office/drawing/2014/main" id="{8BB07287-2BF7-1B49-8591-59AFBCE1E1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6">
                <a:extLst>
                  <a:ext uri="{FF2B5EF4-FFF2-40B4-BE49-F238E27FC236}">
                    <a16:creationId xmlns:a16="http://schemas.microsoft.com/office/drawing/2014/main" id="{61C593D7-BCA8-E243-A350-D473367FC0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7">
                <a:extLst>
                  <a:ext uri="{FF2B5EF4-FFF2-40B4-BE49-F238E27FC236}">
                    <a16:creationId xmlns:a16="http://schemas.microsoft.com/office/drawing/2014/main" id="{96E2ACF3-8945-A846-9A76-24E4F1DE44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8">
              <a:extLst>
                <a:ext uri="{FF2B5EF4-FFF2-40B4-BE49-F238E27FC236}">
                  <a16:creationId xmlns:a16="http://schemas.microsoft.com/office/drawing/2014/main" id="{53F68A40-98FE-C049-8646-AF3B4B8F3F1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3" name="Rectangle 59">
                <a:extLst>
                  <a:ext uri="{FF2B5EF4-FFF2-40B4-BE49-F238E27FC236}">
                    <a16:creationId xmlns:a16="http://schemas.microsoft.com/office/drawing/2014/main" id="{3BFBC783-6197-584C-9E4F-7F6798332A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60">
                <a:extLst>
                  <a:ext uri="{FF2B5EF4-FFF2-40B4-BE49-F238E27FC236}">
                    <a16:creationId xmlns:a16="http://schemas.microsoft.com/office/drawing/2014/main" id="{F328BC2C-2255-5149-9F7A-DC0F920F68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1">
                <a:extLst>
                  <a:ext uri="{FF2B5EF4-FFF2-40B4-BE49-F238E27FC236}">
                    <a16:creationId xmlns:a16="http://schemas.microsoft.com/office/drawing/2014/main" id="{AAB98B3A-E4B0-2D42-BAB5-43D7B746DD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2">
                <a:extLst>
                  <a:ext uri="{FF2B5EF4-FFF2-40B4-BE49-F238E27FC236}">
                    <a16:creationId xmlns:a16="http://schemas.microsoft.com/office/drawing/2014/main" id="{8D176379-BF63-7941-891A-34942201E5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63">
              <a:extLst>
                <a:ext uri="{FF2B5EF4-FFF2-40B4-BE49-F238E27FC236}">
                  <a16:creationId xmlns:a16="http://schemas.microsoft.com/office/drawing/2014/main" id="{13D5D356-16D2-B246-A39E-2D07E1183D7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9" name="Rectangle 64">
                <a:extLst>
                  <a:ext uri="{FF2B5EF4-FFF2-40B4-BE49-F238E27FC236}">
                    <a16:creationId xmlns:a16="http://schemas.microsoft.com/office/drawing/2014/main" id="{FECA42F8-FF45-2044-BDE7-C7DC7313FF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65">
                <a:extLst>
                  <a:ext uri="{FF2B5EF4-FFF2-40B4-BE49-F238E27FC236}">
                    <a16:creationId xmlns:a16="http://schemas.microsoft.com/office/drawing/2014/main" id="{876AF6DD-69F9-C045-A4F0-136C6B6FD9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6">
                <a:extLst>
                  <a:ext uri="{FF2B5EF4-FFF2-40B4-BE49-F238E27FC236}">
                    <a16:creationId xmlns:a16="http://schemas.microsoft.com/office/drawing/2014/main" id="{4F4D979B-6877-8B4F-A4FA-9E3CE00D72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7">
                <a:extLst>
                  <a:ext uri="{FF2B5EF4-FFF2-40B4-BE49-F238E27FC236}">
                    <a16:creationId xmlns:a16="http://schemas.microsoft.com/office/drawing/2014/main" id="{E43DD49F-0BC6-3747-A13F-DE3AA7A7B3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8">
              <a:extLst>
                <a:ext uri="{FF2B5EF4-FFF2-40B4-BE49-F238E27FC236}">
                  <a16:creationId xmlns:a16="http://schemas.microsoft.com/office/drawing/2014/main" id="{BB6E2340-8FC3-9F41-90FC-E9FA72BF8FA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5" name="Rectangle 69">
                <a:extLst>
                  <a:ext uri="{FF2B5EF4-FFF2-40B4-BE49-F238E27FC236}">
                    <a16:creationId xmlns:a16="http://schemas.microsoft.com/office/drawing/2014/main" id="{F263B7C8-E521-0E45-9A58-8DDA996B85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70">
                <a:extLst>
                  <a:ext uri="{FF2B5EF4-FFF2-40B4-BE49-F238E27FC236}">
                    <a16:creationId xmlns:a16="http://schemas.microsoft.com/office/drawing/2014/main" id="{A6737B0A-F864-984A-A19F-C3EC17AAFA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1">
                <a:extLst>
                  <a:ext uri="{FF2B5EF4-FFF2-40B4-BE49-F238E27FC236}">
                    <a16:creationId xmlns:a16="http://schemas.microsoft.com/office/drawing/2014/main" id="{E5B9BA48-ED89-8B49-AD44-240DFC5FFF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2">
                <a:extLst>
                  <a:ext uri="{FF2B5EF4-FFF2-40B4-BE49-F238E27FC236}">
                    <a16:creationId xmlns:a16="http://schemas.microsoft.com/office/drawing/2014/main" id="{F26C55AE-82C0-774A-882B-C78331504E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73">
              <a:extLst>
                <a:ext uri="{FF2B5EF4-FFF2-40B4-BE49-F238E27FC236}">
                  <a16:creationId xmlns:a16="http://schemas.microsoft.com/office/drawing/2014/main" id="{CCAFAE89-B656-4746-BC1E-D3C1280B5EB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1" name="Rectangle 74">
                <a:extLst>
                  <a:ext uri="{FF2B5EF4-FFF2-40B4-BE49-F238E27FC236}">
                    <a16:creationId xmlns:a16="http://schemas.microsoft.com/office/drawing/2014/main" id="{6D795F3C-0237-324F-80C3-9430CC4BF9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75">
                <a:extLst>
                  <a:ext uri="{FF2B5EF4-FFF2-40B4-BE49-F238E27FC236}">
                    <a16:creationId xmlns:a16="http://schemas.microsoft.com/office/drawing/2014/main" id="{9ADB2399-C60A-7A44-8C6F-E3590DEF50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6">
                <a:extLst>
                  <a:ext uri="{FF2B5EF4-FFF2-40B4-BE49-F238E27FC236}">
                    <a16:creationId xmlns:a16="http://schemas.microsoft.com/office/drawing/2014/main" id="{912018D6-5AF7-5943-B320-8F5D890808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7">
                <a:extLst>
                  <a:ext uri="{FF2B5EF4-FFF2-40B4-BE49-F238E27FC236}">
                    <a16:creationId xmlns:a16="http://schemas.microsoft.com/office/drawing/2014/main" id="{6EF094BD-5040-0B4A-B88D-E7F28A84D4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8">
              <a:extLst>
                <a:ext uri="{FF2B5EF4-FFF2-40B4-BE49-F238E27FC236}">
                  <a16:creationId xmlns:a16="http://schemas.microsoft.com/office/drawing/2014/main" id="{502C6170-7CB7-394C-BE52-E190A4301F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7" name="Rectangle 79">
                <a:extLst>
                  <a:ext uri="{FF2B5EF4-FFF2-40B4-BE49-F238E27FC236}">
                    <a16:creationId xmlns:a16="http://schemas.microsoft.com/office/drawing/2014/main" id="{47A3800C-B41D-234A-A87E-252E6E1FA0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8" name="Rectangle 80">
                <a:extLst>
                  <a:ext uri="{FF2B5EF4-FFF2-40B4-BE49-F238E27FC236}">
                    <a16:creationId xmlns:a16="http://schemas.microsoft.com/office/drawing/2014/main" id="{23322F17-4B9D-694B-B104-8990972D16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1">
                <a:extLst>
                  <a:ext uri="{FF2B5EF4-FFF2-40B4-BE49-F238E27FC236}">
                    <a16:creationId xmlns:a16="http://schemas.microsoft.com/office/drawing/2014/main" id="{9797F0C5-A026-3244-A76E-D6D13AD0BE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2">
                <a:extLst>
                  <a:ext uri="{FF2B5EF4-FFF2-40B4-BE49-F238E27FC236}">
                    <a16:creationId xmlns:a16="http://schemas.microsoft.com/office/drawing/2014/main" id="{97DCAD35-B13D-434B-8C71-4E7F9CB050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9" name="Rectangle 83">
            <a:extLst>
              <a:ext uri="{FF2B5EF4-FFF2-40B4-BE49-F238E27FC236}">
                <a16:creationId xmlns:a16="http://schemas.microsoft.com/office/drawing/2014/main" id="{DC6B5320-2274-E045-B8A8-8FE53CC3B6D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0" name="Rectangle 84">
            <a:extLst>
              <a:ext uri="{FF2B5EF4-FFF2-40B4-BE49-F238E27FC236}">
                <a16:creationId xmlns:a16="http://schemas.microsoft.com/office/drawing/2014/main" id="{BC896F73-AACB-B442-98B8-56AAA885038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87104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0" r:id="rId1"/>
    <p:sldLayoutId id="2147483982" r:id="rId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ts val="3440"/>
        </a:lnSpc>
        <a:spcBef>
          <a:spcPct val="0"/>
        </a:spcBef>
        <a:buNone/>
        <a:defRPr sz="32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buFontTx/>
        <a:buNone/>
        <a:defRPr sz="1000" kern="1200">
          <a:solidFill>
            <a:srgbClr val="1D1D1B"/>
          </a:solidFill>
          <a:latin typeface="Arial" panose="020B0604020202020204" pitchFamily="34" charset="0"/>
          <a:ea typeface="Microsoft YaHei" panose="020B0503020204020204" pitchFamily="34" charset="-122"/>
          <a:cs typeface="Arial" panose="020B0604020202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5">
            <a:extLst>
              <a:ext uri="{FF2B5EF4-FFF2-40B4-BE49-F238E27FC236}">
                <a16:creationId xmlns:a16="http://schemas.microsoft.com/office/drawing/2014/main" id="{5BBC3D22-C8BD-6E40-9853-81A509B6306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435D8D64-3517-884F-A63A-6B170EC85CBD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468E3478-8E25-0C41-BD64-C4CBF7CC9FC7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4" name="Group 18">
              <a:extLst>
                <a:ext uri="{FF2B5EF4-FFF2-40B4-BE49-F238E27FC236}">
                  <a16:creationId xmlns:a16="http://schemas.microsoft.com/office/drawing/2014/main" id="{99A42DA1-5B3C-B74E-A538-0FE12DEAAE2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5" name="Rectangle 19">
                <a:extLst>
                  <a:ext uri="{FF2B5EF4-FFF2-40B4-BE49-F238E27FC236}">
                    <a16:creationId xmlns:a16="http://schemas.microsoft.com/office/drawing/2014/main" id="{EAC6B2B5-38BF-D042-A46B-CDC1AC508F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6" name="Rectangle 20">
                <a:extLst>
                  <a:ext uri="{FF2B5EF4-FFF2-40B4-BE49-F238E27FC236}">
                    <a16:creationId xmlns:a16="http://schemas.microsoft.com/office/drawing/2014/main" id="{F9D1E726-1474-2649-B299-B3482A2F1F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1">
                <a:extLst>
                  <a:ext uri="{FF2B5EF4-FFF2-40B4-BE49-F238E27FC236}">
                    <a16:creationId xmlns:a16="http://schemas.microsoft.com/office/drawing/2014/main" id="{637D7899-2375-9A40-AE33-ADF2A47257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2">
                <a:extLst>
                  <a:ext uri="{FF2B5EF4-FFF2-40B4-BE49-F238E27FC236}">
                    <a16:creationId xmlns:a16="http://schemas.microsoft.com/office/drawing/2014/main" id="{5CF63C11-61F8-AD4E-BA74-564C0CB428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23">
              <a:extLst>
                <a:ext uri="{FF2B5EF4-FFF2-40B4-BE49-F238E27FC236}">
                  <a16:creationId xmlns:a16="http://schemas.microsoft.com/office/drawing/2014/main" id="{6C44727B-F11C-CF4F-9470-4376C255CC5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1" name="Rectangle 24">
                <a:extLst>
                  <a:ext uri="{FF2B5EF4-FFF2-40B4-BE49-F238E27FC236}">
                    <a16:creationId xmlns:a16="http://schemas.microsoft.com/office/drawing/2014/main" id="{87D9D541-DBBF-204B-99C2-317D2560BC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2" name="Rectangle 25">
                <a:extLst>
                  <a:ext uri="{FF2B5EF4-FFF2-40B4-BE49-F238E27FC236}">
                    <a16:creationId xmlns:a16="http://schemas.microsoft.com/office/drawing/2014/main" id="{7255439D-C16A-584B-8A71-64DEC7A13A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6">
                <a:extLst>
                  <a:ext uri="{FF2B5EF4-FFF2-40B4-BE49-F238E27FC236}">
                    <a16:creationId xmlns:a16="http://schemas.microsoft.com/office/drawing/2014/main" id="{851D12BE-779D-2248-A49C-B2A3E190C1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7">
                <a:extLst>
                  <a:ext uri="{FF2B5EF4-FFF2-40B4-BE49-F238E27FC236}">
                    <a16:creationId xmlns:a16="http://schemas.microsoft.com/office/drawing/2014/main" id="{E3E05B9C-6535-1145-A5FB-362B2D3C59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8">
              <a:extLst>
                <a:ext uri="{FF2B5EF4-FFF2-40B4-BE49-F238E27FC236}">
                  <a16:creationId xmlns:a16="http://schemas.microsoft.com/office/drawing/2014/main" id="{40AB3C45-D453-8445-A666-F4AB773FD2B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7" name="Rectangle 29">
                <a:extLst>
                  <a:ext uri="{FF2B5EF4-FFF2-40B4-BE49-F238E27FC236}">
                    <a16:creationId xmlns:a16="http://schemas.microsoft.com/office/drawing/2014/main" id="{2BE8D4FD-647F-484A-BB3D-3A53BE127C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8" name="Rectangle 30">
                <a:extLst>
                  <a:ext uri="{FF2B5EF4-FFF2-40B4-BE49-F238E27FC236}">
                    <a16:creationId xmlns:a16="http://schemas.microsoft.com/office/drawing/2014/main" id="{98D950A1-D582-7D40-ACAD-024FDCD176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1">
                <a:extLst>
                  <a:ext uri="{FF2B5EF4-FFF2-40B4-BE49-F238E27FC236}">
                    <a16:creationId xmlns:a16="http://schemas.microsoft.com/office/drawing/2014/main" id="{477D579F-3EEC-D94E-9BE8-2749901AD7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2">
                <a:extLst>
                  <a:ext uri="{FF2B5EF4-FFF2-40B4-BE49-F238E27FC236}">
                    <a16:creationId xmlns:a16="http://schemas.microsoft.com/office/drawing/2014/main" id="{E9024426-6600-B444-9917-C935F8151D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33">
              <a:extLst>
                <a:ext uri="{FF2B5EF4-FFF2-40B4-BE49-F238E27FC236}">
                  <a16:creationId xmlns:a16="http://schemas.microsoft.com/office/drawing/2014/main" id="{6DDF88EC-F185-FC48-9C8B-64D35611CA8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3" name="Rectangle 34">
                <a:extLst>
                  <a:ext uri="{FF2B5EF4-FFF2-40B4-BE49-F238E27FC236}">
                    <a16:creationId xmlns:a16="http://schemas.microsoft.com/office/drawing/2014/main" id="{389678E6-E69F-CB4D-A47C-84CC217B6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4" name="Rectangle 35">
                <a:extLst>
                  <a:ext uri="{FF2B5EF4-FFF2-40B4-BE49-F238E27FC236}">
                    <a16:creationId xmlns:a16="http://schemas.microsoft.com/office/drawing/2014/main" id="{0643F449-48E1-7447-BAEA-1D5F093D4E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6">
                <a:extLst>
                  <a:ext uri="{FF2B5EF4-FFF2-40B4-BE49-F238E27FC236}">
                    <a16:creationId xmlns:a16="http://schemas.microsoft.com/office/drawing/2014/main" id="{4B468376-C520-154C-AC89-55E375AB1A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7">
                <a:extLst>
                  <a:ext uri="{FF2B5EF4-FFF2-40B4-BE49-F238E27FC236}">
                    <a16:creationId xmlns:a16="http://schemas.microsoft.com/office/drawing/2014/main" id="{1CB5AA30-0ADA-A349-A715-C82F125020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8">
              <a:extLst>
                <a:ext uri="{FF2B5EF4-FFF2-40B4-BE49-F238E27FC236}">
                  <a16:creationId xmlns:a16="http://schemas.microsoft.com/office/drawing/2014/main" id="{F2485F85-A439-F243-A409-617485D046E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9" name="Rectangle 39">
                <a:extLst>
                  <a:ext uri="{FF2B5EF4-FFF2-40B4-BE49-F238E27FC236}">
                    <a16:creationId xmlns:a16="http://schemas.microsoft.com/office/drawing/2014/main" id="{4BECDF48-4AE9-F94C-882E-CE5B445C92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40">
                <a:extLst>
                  <a:ext uri="{FF2B5EF4-FFF2-40B4-BE49-F238E27FC236}">
                    <a16:creationId xmlns:a16="http://schemas.microsoft.com/office/drawing/2014/main" id="{04A87568-2F86-3C45-B686-C972508EB7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1">
                <a:extLst>
                  <a:ext uri="{FF2B5EF4-FFF2-40B4-BE49-F238E27FC236}">
                    <a16:creationId xmlns:a16="http://schemas.microsoft.com/office/drawing/2014/main" id="{FAFABB8C-8CD0-9C41-84FA-F73A526CF5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2">
                <a:extLst>
                  <a:ext uri="{FF2B5EF4-FFF2-40B4-BE49-F238E27FC236}">
                    <a16:creationId xmlns:a16="http://schemas.microsoft.com/office/drawing/2014/main" id="{BFC0E70D-422D-F347-8E12-5B62F6EA7B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43">
              <a:extLst>
                <a:ext uri="{FF2B5EF4-FFF2-40B4-BE49-F238E27FC236}">
                  <a16:creationId xmlns:a16="http://schemas.microsoft.com/office/drawing/2014/main" id="{626CB16A-C156-0A41-AE7F-15D3D11786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5" name="Rectangle 44">
                <a:extLst>
                  <a:ext uri="{FF2B5EF4-FFF2-40B4-BE49-F238E27FC236}">
                    <a16:creationId xmlns:a16="http://schemas.microsoft.com/office/drawing/2014/main" id="{F452AD4A-D9DB-6444-A6BE-EF26185799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45">
                <a:extLst>
                  <a:ext uri="{FF2B5EF4-FFF2-40B4-BE49-F238E27FC236}">
                    <a16:creationId xmlns:a16="http://schemas.microsoft.com/office/drawing/2014/main" id="{F3770997-588A-094B-B497-0102B22327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6">
                <a:extLst>
                  <a:ext uri="{FF2B5EF4-FFF2-40B4-BE49-F238E27FC236}">
                    <a16:creationId xmlns:a16="http://schemas.microsoft.com/office/drawing/2014/main" id="{B03F1CF5-E133-D247-A1CE-1CFCEC83E8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7">
                <a:extLst>
                  <a:ext uri="{FF2B5EF4-FFF2-40B4-BE49-F238E27FC236}">
                    <a16:creationId xmlns:a16="http://schemas.microsoft.com/office/drawing/2014/main" id="{60CDEEAF-577F-3C49-A82A-82596D84BE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8">
              <a:extLst>
                <a:ext uri="{FF2B5EF4-FFF2-40B4-BE49-F238E27FC236}">
                  <a16:creationId xmlns:a16="http://schemas.microsoft.com/office/drawing/2014/main" id="{6603BD30-8AE9-7245-853C-33F5F4A0E2D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1" name="Rectangle 49">
                <a:extLst>
                  <a:ext uri="{FF2B5EF4-FFF2-40B4-BE49-F238E27FC236}">
                    <a16:creationId xmlns:a16="http://schemas.microsoft.com/office/drawing/2014/main" id="{3A0A4AC8-171B-3E49-A644-F47B5969E3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50">
                <a:extLst>
                  <a:ext uri="{FF2B5EF4-FFF2-40B4-BE49-F238E27FC236}">
                    <a16:creationId xmlns:a16="http://schemas.microsoft.com/office/drawing/2014/main" id="{1B268DC4-FD2C-D141-BBA4-3BE35F658A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1">
                <a:extLst>
                  <a:ext uri="{FF2B5EF4-FFF2-40B4-BE49-F238E27FC236}">
                    <a16:creationId xmlns:a16="http://schemas.microsoft.com/office/drawing/2014/main" id="{07980EB2-A6E5-594E-9970-70D98AD884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2">
                <a:extLst>
                  <a:ext uri="{FF2B5EF4-FFF2-40B4-BE49-F238E27FC236}">
                    <a16:creationId xmlns:a16="http://schemas.microsoft.com/office/drawing/2014/main" id="{1BE35F9F-DB1B-2043-9520-4EF858CC6E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53">
              <a:extLst>
                <a:ext uri="{FF2B5EF4-FFF2-40B4-BE49-F238E27FC236}">
                  <a16:creationId xmlns:a16="http://schemas.microsoft.com/office/drawing/2014/main" id="{4823545C-798A-6542-BB3C-C0BF810FA0B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7" name="Rectangle 54">
                <a:extLst>
                  <a:ext uri="{FF2B5EF4-FFF2-40B4-BE49-F238E27FC236}">
                    <a16:creationId xmlns:a16="http://schemas.microsoft.com/office/drawing/2014/main" id="{290EEB78-501D-6449-BDE5-919C25BC72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55">
                <a:extLst>
                  <a:ext uri="{FF2B5EF4-FFF2-40B4-BE49-F238E27FC236}">
                    <a16:creationId xmlns:a16="http://schemas.microsoft.com/office/drawing/2014/main" id="{BA89D749-719F-0443-BA3E-46E5834809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6">
                <a:extLst>
                  <a:ext uri="{FF2B5EF4-FFF2-40B4-BE49-F238E27FC236}">
                    <a16:creationId xmlns:a16="http://schemas.microsoft.com/office/drawing/2014/main" id="{35E598F0-CA20-B14D-83D1-9E589F45DF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7">
                <a:extLst>
                  <a:ext uri="{FF2B5EF4-FFF2-40B4-BE49-F238E27FC236}">
                    <a16:creationId xmlns:a16="http://schemas.microsoft.com/office/drawing/2014/main" id="{77F1BE84-112F-894B-ADCE-96902DB88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8">
              <a:extLst>
                <a:ext uri="{FF2B5EF4-FFF2-40B4-BE49-F238E27FC236}">
                  <a16:creationId xmlns:a16="http://schemas.microsoft.com/office/drawing/2014/main" id="{66DC0D8F-F34A-6A4C-B199-F2623292117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3" name="Rectangle 59">
                <a:extLst>
                  <a:ext uri="{FF2B5EF4-FFF2-40B4-BE49-F238E27FC236}">
                    <a16:creationId xmlns:a16="http://schemas.microsoft.com/office/drawing/2014/main" id="{CEFF4B89-757A-734B-9E48-EDBF09A15F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60">
                <a:extLst>
                  <a:ext uri="{FF2B5EF4-FFF2-40B4-BE49-F238E27FC236}">
                    <a16:creationId xmlns:a16="http://schemas.microsoft.com/office/drawing/2014/main" id="{A86470B6-3FF2-BB43-A0FF-2468349284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1">
                <a:extLst>
                  <a:ext uri="{FF2B5EF4-FFF2-40B4-BE49-F238E27FC236}">
                    <a16:creationId xmlns:a16="http://schemas.microsoft.com/office/drawing/2014/main" id="{78065FA0-C09E-F946-BD70-9BD0F6651D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2">
                <a:extLst>
                  <a:ext uri="{FF2B5EF4-FFF2-40B4-BE49-F238E27FC236}">
                    <a16:creationId xmlns:a16="http://schemas.microsoft.com/office/drawing/2014/main" id="{5A4E9EBA-3AA7-C844-8A86-D54CBFA09A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63">
              <a:extLst>
                <a:ext uri="{FF2B5EF4-FFF2-40B4-BE49-F238E27FC236}">
                  <a16:creationId xmlns:a16="http://schemas.microsoft.com/office/drawing/2014/main" id="{53BD6958-0F63-EC42-9B25-255D536CB4E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9" name="Rectangle 64">
                <a:extLst>
                  <a:ext uri="{FF2B5EF4-FFF2-40B4-BE49-F238E27FC236}">
                    <a16:creationId xmlns:a16="http://schemas.microsoft.com/office/drawing/2014/main" id="{014E0DB4-2157-1741-8B3C-4D60FE00F2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65">
                <a:extLst>
                  <a:ext uri="{FF2B5EF4-FFF2-40B4-BE49-F238E27FC236}">
                    <a16:creationId xmlns:a16="http://schemas.microsoft.com/office/drawing/2014/main" id="{F2134725-6CDE-8E44-B6FE-84B4170796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6">
                <a:extLst>
                  <a:ext uri="{FF2B5EF4-FFF2-40B4-BE49-F238E27FC236}">
                    <a16:creationId xmlns:a16="http://schemas.microsoft.com/office/drawing/2014/main" id="{7B152D95-53AB-1446-8963-4F690D0B4D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7">
                <a:extLst>
                  <a:ext uri="{FF2B5EF4-FFF2-40B4-BE49-F238E27FC236}">
                    <a16:creationId xmlns:a16="http://schemas.microsoft.com/office/drawing/2014/main" id="{501AC583-7D2F-4E47-805E-A70E2CF2C7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8">
              <a:extLst>
                <a:ext uri="{FF2B5EF4-FFF2-40B4-BE49-F238E27FC236}">
                  <a16:creationId xmlns:a16="http://schemas.microsoft.com/office/drawing/2014/main" id="{D5FD12C7-5303-CE46-863E-E4BA220910A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5" name="Rectangle 69">
                <a:extLst>
                  <a:ext uri="{FF2B5EF4-FFF2-40B4-BE49-F238E27FC236}">
                    <a16:creationId xmlns:a16="http://schemas.microsoft.com/office/drawing/2014/main" id="{752B8E1E-F1FA-6246-B1E2-9C6A76F473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70">
                <a:extLst>
                  <a:ext uri="{FF2B5EF4-FFF2-40B4-BE49-F238E27FC236}">
                    <a16:creationId xmlns:a16="http://schemas.microsoft.com/office/drawing/2014/main" id="{104731CA-2266-3A44-9795-1845012CDE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1">
                <a:extLst>
                  <a:ext uri="{FF2B5EF4-FFF2-40B4-BE49-F238E27FC236}">
                    <a16:creationId xmlns:a16="http://schemas.microsoft.com/office/drawing/2014/main" id="{E848CB10-70CB-CF43-90F7-F595FCB7B5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2">
                <a:extLst>
                  <a:ext uri="{FF2B5EF4-FFF2-40B4-BE49-F238E27FC236}">
                    <a16:creationId xmlns:a16="http://schemas.microsoft.com/office/drawing/2014/main" id="{6645FE51-27F5-B248-BE72-49BDC5BB55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73">
              <a:extLst>
                <a:ext uri="{FF2B5EF4-FFF2-40B4-BE49-F238E27FC236}">
                  <a16:creationId xmlns:a16="http://schemas.microsoft.com/office/drawing/2014/main" id="{C4AF28F0-D2D6-F14D-B230-C6C34D67222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1" name="Rectangle 74">
                <a:extLst>
                  <a:ext uri="{FF2B5EF4-FFF2-40B4-BE49-F238E27FC236}">
                    <a16:creationId xmlns:a16="http://schemas.microsoft.com/office/drawing/2014/main" id="{56498193-3B70-7347-8991-3903693076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75">
                <a:extLst>
                  <a:ext uri="{FF2B5EF4-FFF2-40B4-BE49-F238E27FC236}">
                    <a16:creationId xmlns:a16="http://schemas.microsoft.com/office/drawing/2014/main" id="{78FD35E8-09A6-714A-BAF7-F9832E0760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6">
                <a:extLst>
                  <a:ext uri="{FF2B5EF4-FFF2-40B4-BE49-F238E27FC236}">
                    <a16:creationId xmlns:a16="http://schemas.microsoft.com/office/drawing/2014/main" id="{4CE4DCF4-6042-C841-9228-FAD129DAC1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7">
                <a:extLst>
                  <a:ext uri="{FF2B5EF4-FFF2-40B4-BE49-F238E27FC236}">
                    <a16:creationId xmlns:a16="http://schemas.microsoft.com/office/drawing/2014/main" id="{43CB7E77-D2AD-B949-96C6-A0EE7618C9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8">
              <a:extLst>
                <a:ext uri="{FF2B5EF4-FFF2-40B4-BE49-F238E27FC236}">
                  <a16:creationId xmlns:a16="http://schemas.microsoft.com/office/drawing/2014/main" id="{8171FCA2-A2FC-5148-BE04-F1B1D557483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7" name="Rectangle 79">
                <a:extLst>
                  <a:ext uri="{FF2B5EF4-FFF2-40B4-BE49-F238E27FC236}">
                    <a16:creationId xmlns:a16="http://schemas.microsoft.com/office/drawing/2014/main" id="{BDFE6B5E-28A5-1841-9B7A-60D3BFEADB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8" name="Rectangle 80">
                <a:extLst>
                  <a:ext uri="{FF2B5EF4-FFF2-40B4-BE49-F238E27FC236}">
                    <a16:creationId xmlns:a16="http://schemas.microsoft.com/office/drawing/2014/main" id="{8B212038-05CE-D340-81F3-4748634856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1">
                <a:extLst>
                  <a:ext uri="{FF2B5EF4-FFF2-40B4-BE49-F238E27FC236}">
                    <a16:creationId xmlns:a16="http://schemas.microsoft.com/office/drawing/2014/main" id="{C439AEEB-9DFA-9640-8B30-6322301EF4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2">
                <a:extLst>
                  <a:ext uri="{FF2B5EF4-FFF2-40B4-BE49-F238E27FC236}">
                    <a16:creationId xmlns:a16="http://schemas.microsoft.com/office/drawing/2014/main" id="{AD11A216-A03A-C042-A782-43EC94D9FB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9" name="Rectangle 83">
            <a:extLst>
              <a:ext uri="{FF2B5EF4-FFF2-40B4-BE49-F238E27FC236}">
                <a16:creationId xmlns:a16="http://schemas.microsoft.com/office/drawing/2014/main" id="{3D0F0BF1-B66F-6949-972A-F9A73844087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0" name="Rectangle 84">
            <a:extLst>
              <a:ext uri="{FF2B5EF4-FFF2-40B4-BE49-F238E27FC236}">
                <a16:creationId xmlns:a16="http://schemas.microsoft.com/office/drawing/2014/main" id="{16D311E9-0B5E-5149-BD0E-7C502CD6B26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1" name="TextBox 2">
            <a:extLst>
              <a:ext uri="{FF2B5EF4-FFF2-40B4-BE49-F238E27FC236}">
                <a16:creationId xmlns:a16="http://schemas.microsoft.com/office/drawing/2014/main" id="{A889820E-F4CC-AC5B-9669-79FCD2076373}"/>
              </a:ext>
            </a:extLst>
          </p:cNvPr>
          <p:cNvSpPr txBox="1"/>
          <p:nvPr userDrawn="1"/>
        </p:nvSpPr>
        <p:spPr>
          <a:xfrm>
            <a:off x="543605" y="644987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tx1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82" name="TextBox 3">
            <a:extLst>
              <a:ext uri="{FF2B5EF4-FFF2-40B4-BE49-F238E27FC236}">
                <a16:creationId xmlns:a16="http://schemas.microsoft.com/office/drawing/2014/main" id="{6ED18A3F-5D6E-8C14-CCE2-48DD7047557B}"/>
              </a:ext>
            </a:extLst>
          </p:cNvPr>
          <p:cNvSpPr txBox="1"/>
          <p:nvPr userDrawn="1"/>
        </p:nvSpPr>
        <p:spPr>
          <a:xfrm>
            <a:off x="8358978" y="650527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rgbClr val="1D1D1B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rgbClr val="1D1D1B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83" name="图片 82">
            <a:extLst>
              <a:ext uri="{FF2B5EF4-FFF2-40B4-BE49-F238E27FC236}">
                <a16:creationId xmlns:a16="http://schemas.microsoft.com/office/drawing/2014/main" id="{4FE289D2-5824-FA98-93EC-11278F58E315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621" y="6471608"/>
            <a:ext cx="252000" cy="252000"/>
          </a:xfrm>
          <a:prstGeom prst="ellipse">
            <a:avLst/>
          </a:prstGeom>
          <a:ln w="28575" cap="rnd">
            <a:solidFill>
              <a:schemeClr val="bg1"/>
            </a:solidFill>
            <a:prstDash val="solid"/>
          </a:ln>
          <a:effectLst/>
        </p:spPr>
      </p:pic>
      <p:sp>
        <p:nvSpPr>
          <p:cNvPr id="84" name="TextBox 2">
            <a:extLst>
              <a:ext uri="{FF2B5EF4-FFF2-40B4-BE49-F238E27FC236}">
                <a16:creationId xmlns:a16="http://schemas.microsoft.com/office/drawing/2014/main" id="{F5B0A06F-8FA9-A4D1-3C6E-01790866E6A9}"/>
              </a:ext>
            </a:extLst>
          </p:cNvPr>
          <p:cNvSpPr txBox="1"/>
          <p:nvPr userDrawn="1"/>
        </p:nvSpPr>
        <p:spPr>
          <a:xfrm>
            <a:off x="8830447" y="6458435"/>
            <a:ext cx="3237243" cy="278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1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1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1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https://</a:t>
            </a:r>
            <a:r>
              <a:rPr lang="en-US" altLang="zh-CN" sz="1100" dirty="0" err="1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github.com</a:t>
            </a:r>
            <a:r>
              <a:rPr lang="en-US" altLang="zh-CN" sz="11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/chenzomi12/</a:t>
            </a:r>
            <a:r>
              <a:rPr lang="en-US" altLang="zh-CN" sz="1100" dirty="0" err="1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AIInfra</a:t>
            </a:r>
            <a:endParaRPr lang="en-US" sz="11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-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423272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6" r:id="rId1"/>
    <p:sldLayoutId id="2147483963" r:id="rId2"/>
    <p:sldLayoutId id="2147483964" r:id="rId3"/>
    <p:sldLayoutId id="2147483981" r:id="rId4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9200" rtl="0" eaLnBrk="1" latinLnBrk="0" hangingPunct="1">
        <a:spcBef>
          <a:spcPct val="0"/>
        </a:spcBef>
        <a:buNone/>
        <a:defRPr sz="58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itchFamily="34" charset="0"/>
        <a:buChar char="•"/>
        <a:defRPr sz="4299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itchFamily="34" charset="0"/>
        <a:buChar char="–"/>
        <a:defRPr sz="3699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itchFamily="34" charset="0"/>
        <a:buChar char="–"/>
        <a:defRPr sz="2699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itchFamily="34" charset="0"/>
        <a:buChar char="»"/>
        <a:defRPr sz="2699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23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719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815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1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7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>
            <a:extLst>
              <a:ext uri="{FF2B5EF4-FFF2-40B4-BE49-F238E27FC236}">
                <a16:creationId xmlns:a16="http://schemas.microsoft.com/office/drawing/2014/main" id="{3355B0D4-6846-924B-AA9C-99607253013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871FFDD-6432-E240-A6DA-1B216C356679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32762DD-A13D-5445-9685-41B4DCE168AB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1" name="Group 18">
              <a:extLst>
                <a:ext uri="{FF2B5EF4-FFF2-40B4-BE49-F238E27FC236}">
                  <a16:creationId xmlns:a16="http://schemas.microsoft.com/office/drawing/2014/main" id="{4AEA648F-58C8-1047-A1AF-A32C632845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2" name="Rectangle 19">
                <a:extLst>
                  <a:ext uri="{FF2B5EF4-FFF2-40B4-BE49-F238E27FC236}">
                    <a16:creationId xmlns:a16="http://schemas.microsoft.com/office/drawing/2014/main" id="{16DAECD4-EFBF-474C-9A0F-358CF912C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0">
                <a:extLst>
                  <a:ext uri="{FF2B5EF4-FFF2-40B4-BE49-F238E27FC236}">
                    <a16:creationId xmlns:a16="http://schemas.microsoft.com/office/drawing/2014/main" id="{CDB54574-D1F2-7E4A-9FC2-1C7AD380EE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1">
                <a:extLst>
                  <a:ext uri="{FF2B5EF4-FFF2-40B4-BE49-F238E27FC236}">
                    <a16:creationId xmlns:a16="http://schemas.microsoft.com/office/drawing/2014/main" id="{1D9E17C3-90E4-7649-B27A-BA4C3C5C05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2">
                <a:extLst>
                  <a:ext uri="{FF2B5EF4-FFF2-40B4-BE49-F238E27FC236}">
                    <a16:creationId xmlns:a16="http://schemas.microsoft.com/office/drawing/2014/main" id="{1E0D0851-FABF-A24F-8902-CFC9EFE2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23">
              <a:extLst>
                <a:ext uri="{FF2B5EF4-FFF2-40B4-BE49-F238E27FC236}">
                  <a16:creationId xmlns:a16="http://schemas.microsoft.com/office/drawing/2014/main" id="{1F001566-E2EE-C748-B643-DC71C04B82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68" name="Rectangle 24">
                <a:extLst>
                  <a:ext uri="{FF2B5EF4-FFF2-40B4-BE49-F238E27FC236}">
                    <a16:creationId xmlns:a16="http://schemas.microsoft.com/office/drawing/2014/main" id="{410F3824-FCF7-F04E-A1AB-F4754391E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25">
                <a:extLst>
                  <a:ext uri="{FF2B5EF4-FFF2-40B4-BE49-F238E27FC236}">
                    <a16:creationId xmlns:a16="http://schemas.microsoft.com/office/drawing/2014/main" id="{98C45CA8-CF88-9E43-A2EB-FBAF0D6DA8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26">
                <a:extLst>
                  <a:ext uri="{FF2B5EF4-FFF2-40B4-BE49-F238E27FC236}">
                    <a16:creationId xmlns:a16="http://schemas.microsoft.com/office/drawing/2014/main" id="{CF33E281-A40D-DA43-A313-57A13192C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27">
                <a:extLst>
                  <a:ext uri="{FF2B5EF4-FFF2-40B4-BE49-F238E27FC236}">
                    <a16:creationId xmlns:a16="http://schemas.microsoft.com/office/drawing/2014/main" id="{7D2AEC8B-63C0-304C-A190-9CA72D7A0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28">
              <a:extLst>
                <a:ext uri="{FF2B5EF4-FFF2-40B4-BE49-F238E27FC236}">
                  <a16:creationId xmlns:a16="http://schemas.microsoft.com/office/drawing/2014/main" id="{0C596433-8603-F24C-AEBC-D056413665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4" name="Rectangle 29">
                <a:extLst>
                  <a:ext uri="{FF2B5EF4-FFF2-40B4-BE49-F238E27FC236}">
                    <a16:creationId xmlns:a16="http://schemas.microsoft.com/office/drawing/2014/main" id="{163DC086-4FD6-B949-B16E-D00693AAE4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0">
                <a:extLst>
                  <a:ext uri="{FF2B5EF4-FFF2-40B4-BE49-F238E27FC236}">
                    <a16:creationId xmlns:a16="http://schemas.microsoft.com/office/drawing/2014/main" id="{D4393B97-292F-F048-A775-5C8CC1D06D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1">
                <a:extLst>
                  <a:ext uri="{FF2B5EF4-FFF2-40B4-BE49-F238E27FC236}">
                    <a16:creationId xmlns:a16="http://schemas.microsoft.com/office/drawing/2014/main" id="{F9ACC9AA-A151-BB47-B95E-BD1794FF1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2">
                <a:extLst>
                  <a:ext uri="{FF2B5EF4-FFF2-40B4-BE49-F238E27FC236}">
                    <a16:creationId xmlns:a16="http://schemas.microsoft.com/office/drawing/2014/main" id="{BDBC2EEE-6947-6242-AA85-D27943ABF7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33">
              <a:extLst>
                <a:ext uri="{FF2B5EF4-FFF2-40B4-BE49-F238E27FC236}">
                  <a16:creationId xmlns:a16="http://schemas.microsoft.com/office/drawing/2014/main" id="{6CB4D485-15B4-7248-93DE-47357A9A34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0" name="Rectangle 34">
                <a:extLst>
                  <a:ext uri="{FF2B5EF4-FFF2-40B4-BE49-F238E27FC236}">
                    <a16:creationId xmlns:a16="http://schemas.microsoft.com/office/drawing/2014/main" id="{17E7BDFE-F5AE-2546-80F1-6D3A420E5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5">
                <a:extLst>
                  <a:ext uri="{FF2B5EF4-FFF2-40B4-BE49-F238E27FC236}">
                    <a16:creationId xmlns:a16="http://schemas.microsoft.com/office/drawing/2014/main" id="{27CBD566-8C0A-0D43-838D-ACD3A1C484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36">
                <a:extLst>
                  <a:ext uri="{FF2B5EF4-FFF2-40B4-BE49-F238E27FC236}">
                    <a16:creationId xmlns:a16="http://schemas.microsoft.com/office/drawing/2014/main" id="{AD1533C6-7181-0B40-AA93-DF9FA720F8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7">
                <a:extLst>
                  <a:ext uri="{FF2B5EF4-FFF2-40B4-BE49-F238E27FC236}">
                    <a16:creationId xmlns:a16="http://schemas.microsoft.com/office/drawing/2014/main" id="{0AD3C1B9-C92D-BB46-B25C-33947C640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38">
              <a:extLst>
                <a:ext uri="{FF2B5EF4-FFF2-40B4-BE49-F238E27FC236}">
                  <a16:creationId xmlns:a16="http://schemas.microsoft.com/office/drawing/2014/main" id="{4A756452-635E-CC4E-B0D8-F467590AD7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6" name="Rectangle 39">
                <a:extLst>
                  <a:ext uri="{FF2B5EF4-FFF2-40B4-BE49-F238E27FC236}">
                    <a16:creationId xmlns:a16="http://schemas.microsoft.com/office/drawing/2014/main" id="{107637FE-00CE-A44F-A5EA-FA149E6AE9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0">
                <a:extLst>
                  <a:ext uri="{FF2B5EF4-FFF2-40B4-BE49-F238E27FC236}">
                    <a16:creationId xmlns:a16="http://schemas.microsoft.com/office/drawing/2014/main" id="{B82B564F-B2F3-BC41-B78F-9EC516DDD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1">
                <a:extLst>
                  <a:ext uri="{FF2B5EF4-FFF2-40B4-BE49-F238E27FC236}">
                    <a16:creationId xmlns:a16="http://schemas.microsoft.com/office/drawing/2014/main" id="{470DDBB4-E781-4E45-9C2A-64EBBFFD4E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2">
                <a:extLst>
                  <a:ext uri="{FF2B5EF4-FFF2-40B4-BE49-F238E27FC236}">
                    <a16:creationId xmlns:a16="http://schemas.microsoft.com/office/drawing/2014/main" id="{A7A4D643-CAD2-F54C-80D4-1C8C43B1B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43">
              <a:extLst>
                <a:ext uri="{FF2B5EF4-FFF2-40B4-BE49-F238E27FC236}">
                  <a16:creationId xmlns:a16="http://schemas.microsoft.com/office/drawing/2014/main" id="{3A0837DC-29F2-4F46-9E11-29C20DB559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2" name="Rectangle 44">
                <a:extLst>
                  <a:ext uri="{FF2B5EF4-FFF2-40B4-BE49-F238E27FC236}">
                    <a16:creationId xmlns:a16="http://schemas.microsoft.com/office/drawing/2014/main" id="{BE48E465-1B00-9D49-AC97-F6F7C2E8C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5">
                <a:extLst>
                  <a:ext uri="{FF2B5EF4-FFF2-40B4-BE49-F238E27FC236}">
                    <a16:creationId xmlns:a16="http://schemas.microsoft.com/office/drawing/2014/main" id="{665052F5-ED4C-3D40-9364-F4472472FF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46">
                <a:extLst>
                  <a:ext uri="{FF2B5EF4-FFF2-40B4-BE49-F238E27FC236}">
                    <a16:creationId xmlns:a16="http://schemas.microsoft.com/office/drawing/2014/main" id="{E4DF1BCE-5122-3E4D-B4AC-67772AC8C7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7">
                <a:extLst>
                  <a:ext uri="{FF2B5EF4-FFF2-40B4-BE49-F238E27FC236}">
                    <a16:creationId xmlns:a16="http://schemas.microsoft.com/office/drawing/2014/main" id="{89E0A5A8-FB3E-4A45-B2D5-BDE5F4692B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48">
              <a:extLst>
                <a:ext uri="{FF2B5EF4-FFF2-40B4-BE49-F238E27FC236}">
                  <a16:creationId xmlns:a16="http://schemas.microsoft.com/office/drawing/2014/main" id="{70683C75-B226-3543-81B5-F2BD7AEC54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8" name="Rectangle 49">
                <a:extLst>
                  <a:ext uri="{FF2B5EF4-FFF2-40B4-BE49-F238E27FC236}">
                    <a16:creationId xmlns:a16="http://schemas.microsoft.com/office/drawing/2014/main" id="{7A428253-9AB8-4F42-86AC-56642765B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0">
                <a:extLst>
                  <a:ext uri="{FF2B5EF4-FFF2-40B4-BE49-F238E27FC236}">
                    <a16:creationId xmlns:a16="http://schemas.microsoft.com/office/drawing/2014/main" id="{1A5E5F46-FA51-0F40-AE49-8605572F5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1">
                <a:extLst>
                  <a:ext uri="{FF2B5EF4-FFF2-40B4-BE49-F238E27FC236}">
                    <a16:creationId xmlns:a16="http://schemas.microsoft.com/office/drawing/2014/main" id="{D6EA7C46-8AD1-8C44-8050-33AA8DD7A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2">
                <a:extLst>
                  <a:ext uri="{FF2B5EF4-FFF2-40B4-BE49-F238E27FC236}">
                    <a16:creationId xmlns:a16="http://schemas.microsoft.com/office/drawing/2014/main" id="{ADD6BE2A-B5E4-2E48-B4DA-75B2FDCCA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53">
              <a:extLst>
                <a:ext uri="{FF2B5EF4-FFF2-40B4-BE49-F238E27FC236}">
                  <a16:creationId xmlns:a16="http://schemas.microsoft.com/office/drawing/2014/main" id="{8165E06C-8754-814D-A59B-8FD0177B53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4" name="Rectangle 54">
                <a:extLst>
                  <a:ext uri="{FF2B5EF4-FFF2-40B4-BE49-F238E27FC236}">
                    <a16:creationId xmlns:a16="http://schemas.microsoft.com/office/drawing/2014/main" id="{9803523F-7203-F345-ADED-865DC350A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5">
                <a:extLst>
                  <a:ext uri="{FF2B5EF4-FFF2-40B4-BE49-F238E27FC236}">
                    <a16:creationId xmlns:a16="http://schemas.microsoft.com/office/drawing/2014/main" id="{DA46AC96-797B-5941-8885-16C0CEFBFD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56">
                <a:extLst>
                  <a:ext uri="{FF2B5EF4-FFF2-40B4-BE49-F238E27FC236}">
                    <a16:creationId xmlns:a16="http://schemas.microsoft.com/office/drawing/2014/main" id="{A348BED6-4B21-034F-BACA-ECC475C61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7">
                <a:extLst>
                  <a:ext uri="{FF2B5EF4-FFF2-40B4-BE49-F238E27FC236}">
                    <a16:creationId xmlns:a16="http://schemas.microsoft.com/office/drawing/2014/main" id="{0C67BFA6-2774-854A-93D8-55B87B85F3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58">
              <a:extLst>
                <a:ext uri="{FF2B5EF4-FFF2-40B4-BE49-F238E27FC236}">
                  <a16:creationId xmlns:a16="http://schemas.microsoft.com/office/drawing/2014/main" id="{0E20F6F6-7237-674E-94CA-C1BBBB045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0" name="Rectangle 59">
                <a:extLst>
                  <a:ext uri="{FF2B5EF4-FFF2-40B4-BE49-F238E27FC236}">
                    <a16:creationId xmlns:a16="http://schemas.microsoft.com/office/drawing/2014/main" id="{DBAE8399-A03A-6E44-9446-9070587EC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0">
                <a:extLst>
                  <a:ext uri="{FF2B5EF4-FFF2-40B4-BE49-F238E27FC236}">
                    <a16:creationId xmlns:a16="http://schemas.microsoft.com/office/drawing/2014/main" id="{CA3809A9-271D-2F46-8955-F984C80FC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1">
                <a:extLst>
                  <a:ext uri="{FF2B5EF4-FFF2-40B4-BE49-F238E27FC236}">
                    <a16:creationId xmlns:a16="http://schemas.microsoft.com/office/drawing/2014/main" id="{0D037D57-28BB-3648-B8EB-4250A34B0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2">
                <a:extLst>
                  <a:ext uri="{FF2B5EF4-FFF2-40B4-BE49-F238E27FC236}">
                    <a16:creationId xmlns:a16="http://schemas.microsoft.com/office/drawing/2014/main" id="{DFD582BF-321F-364E-9D05-53350CD923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63">
              <a:extLst>
                <a:ext uri="{FF2B5EF4-FFF2-40B4-BE49-F238E27FC236}">
                  <a16:creationId xmlns:a16="http://schemas.microsoft.com/office/drawing/2014/main" id="{E12726DB-7EE5-E243-9FB9-15A73CAED5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6" name="Rectangle 64">
                <a:extLst>
                  <a:ext uri="{FF2B5EF4-FFF2-40B4-BE49-F238E27FC236}">
                    <a16:creationId xmlns:a16="http://schemas.microsoft.com/office/drawing/2014/main" id="{5C5D3987-D9C6-6F40-ABEB-4D0295D984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5">
                <a:extLst>
                  <a:ext uri="{FF2B5EF4-FFF2-40B4-BE49-F238E27FC236}">
                    <a16:creationId xmlns:a16="http://schemas.microsoft.com/office/drawing/2014/main" id="{173DC0C7-D94B-1E4D-B1A1-D008FE5AE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66">
                <a:extLst>
                  <a:ext uri="{FF2B5EF4-FFF2-40B4-BE49-F238E27FC236}">
                    <a16:creationId xmlns:a16="http://schemas.microsoft.com/office/drawing/2014/main" id="{94849B1F-2909-C942-9B34-9C0D20D2C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7">
                <a:extLst>
                  <a:ext uri="{FF2B5EF4-FFF2-40B4-BE49-F238E27FC236}">
                    <a16:creationId xmlns:a16="http://schemas.microsoft.com/office/drawing/2014/main" id="{2B96F0F2-CF4F-4D46-B6C8-8A87C5C353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68">
              <a:extLst>
                <a:ext uri="{FF2B5EF4-FFF2-40B4-BE49-F238E27FC236}">
                  <a16:creationId xmlns:a16="http://schemas.microsoft.com/office/drawing/2014/main" id="{712A9312-36DB-F245-918A-A4AF63ADAF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2" name="Rectangle 69">
                <a:extLst>
                  <a:ext uri="{FF2B5EF4-FFF2-40B4-BE49-F238E27FC236}">
                    <a16:creationId xmlns:a16="http://schemas.microsoft.com/office/drawing/2014/main" id="{33F68D39-506B-134E-B390-591C14CB34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0">
                <a:extLst>
                  <a:ext uri="{FF2B5EF4-FFF2-40B4-BE49-F238E27FC236}">
                    <a16:creationId xmlns:a16="http://schemas.microsoft.com/office/drawing/2014/main" id="{0871189D-41C5-E94B-BAB2-C6996E788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1">
                <a:extLst>
                  <a:ext uri="{FF2B5EF4-FFF2-40B4-BE49-F238E27FC236}">
                    <a16:creationId xmlns:a16="http://schemas.microsoft.com/office/drawing/2014/main" id="{4EDB5A23-0A15-094E-A2A8-3ABAC6555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2">
                <a:extLst>
                  <a:ext uri="{FF2B5EF4-FFF2-40B4-BE49-F238E27FC236}">
                    <a16:creationId xmlns:a16="http://schemas.microsoft.com/office/drawing/2014/main" id="{A6DFF519-A475-2D44-B79A-60DD93F0A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73">
              <a:extLst>
                <a:ext uri="{FF2B5EF4-FFF2-40B4-BE49-F238E27FC236}">
                  <a16:creationId xmlns:a16="http://schemas.microsoft.com/office/drawing/2014/main" id="{812B6BC4-4E50-AB42-874A-15E9D7FC9D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8" name="Rectangle 74">
                <a:extLst>
                  <a:ext uri="{FF2B5EF4-FFF2-40B4-BE49-F238E27FC236}">
                    <a16:creationId xmlns:a16="http://schemas.microsoft.com/office/drawing/2014/main" id="{10B3CF41-DF46-7F40-BCBA-733E388A0F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5">
                <a:extLst>
                  <a:ext uri="{FF2B5EF4-FFF2-40B4-BE49-F238E27FC236}">
                    <a16:creationId xmlns:a16="http://schemas.microsoft.com/office/drawing/2014/main" id="{09490481-F2D8-3F40-9DA7-90B1ECA2B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76">
                <a:extLst>
                  <a:ext uri="{FF2B5EF4-FFF2-40B4-BE49-F238E27FC236}">
                    <a16:creationId xmlns:a16="http://schemas.microsoft.com/office/drawing/2014/main" id="{0571F550-46E9-1640-8C21-6BED26826F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7">
                <a:extLst>
                  <a:ext uri="{FF2B5EF4-FFF2-40B4-BE49-F238E27FC236}">
                    <a16:creationId xmlns:a16="http://schemas.microsoft.com/office/drawing/2014/main" id="{FDF8AAA7-4C4D-B743-8716-49BE0ED82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78">
              <a:extLst>
                <a:ext uri="{FF2B5EF4-FFF2-40B4-BE49-F238E27FC236}">
                  <a16:creationId xmlns:a16="http://schemas.microsoft.com/office/drawing/2014/main" id="{C768F846-FE40-F440-BE22-7A873A196E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4" name="Rectangle 79">
                <a:extLst>
                  <a:ext uri="{FF2B5EF4-FFF2-40B4-BE49-F238E27FC236}">
                    <a16:creationId xmlns:a16="http://schemas.microsoft.com/office/drawing/2014/main" id="{A687666E-F1E4-E345-8696-F18815D9C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0">
                <a:extLst>
                  <a:ext uri="{FF2B5EF4-FFF2-40B4-BE49-F238E27FC236}">
                    <a16:creationId xmlns:a16="http://schemas.microsoft.com/office/drawing/2014/main" id="{6DD6FC9D-2F23-8B47-AB88-1C128AF50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6" name="Rectangle 81">
                <a:extLst>
                  <a:ext uri="{FF2B5EF4-FFF2-40B4-BE49-F238E27FC236}">
                    <a16:creationId xmlns:a16="http://schemas.microsoft.com/office/drawing/2014/main" id="{B9C46CBF-8450-944F-A16A-2239B6B202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82">
                <a:extLst>
                  <a:ext uri="{FF2B5EF4-FFF2-40B4-BE49-F238E27FC236}">
                    <a16:creationId xmlns:a16="http://schemas.microsoft.com/office/drawing/2014/main" id="{55C77D5A-EC15-2948-9B90-2FEE957A3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6" name="Rectangle 83">
            <a:extLst>
              <a:ext uri="{FF2B5EF4-FFF2-40B4-BE49-F238E27FC236}">
                <a16:creationId xmlns:a16="http://schemas.microsoft.com/office/drawing/2014/main" id="{2AFED805-51FF-7C41-A4A6-770EC8C3630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77" name="Rectangle 84">
            <a:extLst>
              <a:ext uri="{FF2B5EF4-FFF2-40B4-BE49-F238E27FC236}">
                <a16:creationId xmlns:a16="http://schemas.microsoft.com/office/drawing/2014/main" id="{86991268-F6A3-9340-984F-D4F7641A48B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5096ED63-C01A-E59A-0E51-6A0B0BBA116D}"/>
              </a:ext>
            </a:extLst>
          </p:cNvPr>
          <p:cNvSpPr txBox="1"/>
          <p:nvPr userDrawn="1"/>
        </p:nvSpPr>
        <p:spPr>
          <a:xfrm>
            <a:off x="543605" y="644987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tx1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B9CF2DFB-DA79-1FAD-2622-D489DADA98F8}"/>
              </a:ext>
            </a:extLst>
          </p:cNvPr>
          <p:cNvSpPr txBox="1"/>
          <p:nvPr userDrawn="1"/>
        </p:nvSpPr>
        <p:spPr>
          <a:xfrm>
            <a:off x="8358978" y="650527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chemeClr val="tx1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chemeClr val="tx1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B1FF1E5-88CB-58A6-2633-0268AAB8D1A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621" y="6471608"/>
            <a:ext cx="252000" cy="252000"/>
          </a:xfrm>
          <a:prstGeom prst="ellipse">
            <a:avLst/>
          </a:prstGeom>
          <a:ln w="28575" cap="rnd">
            <a:solidFill>
              <a:schemeClr val="bg1"/>
            </a:solidFill>
            <a:prstDash val="solid"/>
          </a:ln>
          <a:effectLst/>
        </p:spPr>
      </p:pic>
      <p:sp>
        <p:nvSpPr>
          <p:cNvPr id="8" name="TextBox 2">
            <a:extLst>
              <a:ext uri="{FF2B5EF4-FFF2-40B4-BE49-F238E27FC236}">
                <a16:creationId xmlns:a16="http://schemas.microsoft.com/office/drawing/2014/main" id="{8D01B9C1-1218-999A-DD42-4FB0536564EA}"/>
              </a:ext>
            </a:extLst>
          </p:cNvPr>
          <p:cNvSpPr txBox="1"/>
          <p:nvPr userDrawn="1"/>
        </p:nvSpPr>
        <p:spPr>
          <a:xfrm>
            <a:off x="8830447" y="6458435"/>
            <a:ext cx="3237243" cy="278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100" dirty="0">
                <a:solidFill>
                  <a:schemeClr val="tx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100" dirty="0">
                <a:solidFill>
                  <a:schemeClr val="tx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100" dirty="0">
                <a:solidFill>
                  <a:schemeClr val="tx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https://</a:t>
            </a:r>
            <a:r>
              <a:rPr lang="en-US" altLang="zh-CN" sz="1100" dirty="0" err="1">
                <a:solidFill>
                  <a:schemeClr val="tx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github.com</a:t>
            </a:r>
            <a:r>
              <a:rPr lang="en-US" altLang="zh-CN" sz="1100" dirty="0">
                <a:solidFill>
                  <a:schemeClr val="tx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/chenzomi12/</a:t>
            </a:r>
            <a:r>
              <a:rPr lang="en-US" altLang="zh-CN" sz="1100" dirty="0" err="1">
                <a:solidFill>
                  <a:schemeClr val="tx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AIInfra</a:t>
            </a:r>
            <a:endParaRPr lang="en-US" sz="1100" dirty="0">
              <a:solidFill>
                <a:schemeClr val="tx1"/>
              </a:solidFill>
              <a:latin typeface="Gill Sans MT" panose="020B0502020104020203" pitchFamily="34" charset="0"/>
              <a:ea typeface="+mj-ea"/>
              <a:cs typeface="Futura-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211003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49" r:id="rId1"/>
    <p:sldLayoutId id="2147483980" r:id="rId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840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Rectangle 15">
            <a:extLst>
              <a:ext uri="{FF2B5EF4-FFF2-40B4-BE49-F238E27FC236}">
                <a16:creationId xmlns:a16="http://schemas.microsoft.com/office/drawing/2014/main" id="{9198A4EC-9B6A-3249-AB0F-2C7B54FCA14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55" name="组合 154">
            <a:extLst>
              <a:ext uri="{FF2B5EF4-FFF2-40B4-BE49-F238E27FC236}">
                <a16:creationId xmlns:a16="http://schemas.microsoft.com/office/drawing/2014/main" id="{C325AB4E-F86A-864D-B4CB-796E69148147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56" name="矩形 155">
              <a:extLst>
                <a:ext uri="{FF2B5EF4-FFF2-40B4-BE49-F238E27FC236}">
                  <a16:creationId xmlns:a16="http://schemas.microsoft.com/office/drawing/2014/main" id="{28F9D94E-ED0F-3A41-841B-DABDE0E237C8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57" name="Group 18">
              <a:extLst>
                <a:ext uri="{FF2B5EF4-FFF2-40B4-BE49-F238E27FC236}">
                  <a16:creationId xmlns:a16="http://schemas.microsoft.com/office/drawing/2014/main" id="{A233F840-0E81-564E-B143-F110894CEC5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218" name="Rectangle 19">
                <a:extLst>
                  <a:ext uri="{FF2B5EF4-FFF2-40B4-BE49-F238E27FC236}">
                    <a16:creationId xmlns:a16="http://schemas.microsoft.com/office/drawing/2014/main" id="{CBD70A2E-15AA-4C4D-A1F0-6DB40ADE2C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9" name="Rectangle 20">
                <a:extLst>
                  <a:ext uri="{FF2B5EF4-FFF2-40B4-BE49-F238E27FC236}">
                    <a16:creationId xmlns:a16="http://schemas.microsoft.com/office/drawing/2014/main" id="{5A005B31-94F9-1E42-880D-FFA22477FF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20" name="Rectangle 21">
                <a:extLst>
                  <a:ext uri="{FF2B5EF4-FFF2-40B4-BE49-F238E27FC236}">
                    <a16:creationId xmlns:a16="http://schemas.microsoft.com/office/drawing/2014/main" id="{DDDCE69F-4C1D-1243-8C09-1562262E80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21" name="Rectangle 22">
                <a:extLst>
                  <a:ext uri="{FF2B5EF4-FFF2-40B4-BE49-F238E27FC236}">
                    <a16:creationId xmlns:a16="http://schemas.microsoft.com/office/drawing/2014/main" id="{54B59A2F-5F33-3C46-94F0-83F728C4F7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8" name="Group 23">
              <a:extLst>
                <a:ext uri="{FF2B5EF4-FFF2-40B4-BE49-F238E27FC236}">
                  <a16:creationId xmlns:a16="http://schemas.microsoft.com/office/drawing/2014/main" id="{B8A28144-362A-A64D-9561-389D2A7B89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214" name="Rectangle 24">
                <a:extLst>
                  <a:ext uri="{FF2B5EF4-FFF2-40B4-BE49-F238E27FC236}">
                    <a16:creationId xmlns:a16="http://schemas.microsoft.com/office/drawing/2014/main" id="{BBDCCD69-4401-0541-BB6A-0858852136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5" name="Rectangle 25">
                <a:extLst>
                  <a:ext uri="{FF2B5EF4-FFF2-40B4-BE49-F238E27FC236}">
                    <a16:creationId xmlns:a16="http://schemas.microsoft.com/office/drawing/2014/main" id="{DB8A2296-1C6A-C94E-BC1C-EF63A568F6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6" name="Rectangle 26">
                <a:extLst>
                  <a:ext uri="{FF2B5EF4-FFF2-40B4-BE49-F238E27FC236}">
                    <a16:creationId xmlns:a16="http://schemas.microsoft.com/office/drawing/2014/main" id="{9AC3934E-F4A3-F74B-899C-F06385FE55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7" name="Rectangle 27">
                <a:extLst>
                  <a:ext uri="{FF2B5EF4-FFF2-40B4-BE49-F238E27FC236}">
                    <a16:creationId xmlns:a16="http://schemas.microsoft.com/office/drawing/2014/main" id="{E8E19B1A-ADDC-E649-8F85-B4396A2F01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9" name="Group 28">
              <a:extLst>
                <a:ext uri="{FF2B5EF4-FFF2-40B4-BE49-F238E27FC236}">
                  <a16:creationId xmlns:a16="http://schemas.microsoft.com/office/drawing/2014/main" id="{FCDC7B61-993F-834E-8CF4-174EA4309D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210" name="Rectangle 29">
                <a:extLst>
                  <a:ext uri="{FF2B5EF4-FFF2-40B4-BE49-F238E27FC236}">
                    <a16:creationId xmlns:a16="http://schemas.microsoft.com/office/drawing/2014/main" id="{58F16D6E-EDCA-BF47-874B-003E995D1B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1" name="Rectangle 30">
                <a:extLst>
                  <a:ext uri="{FF2B5EF4-FFF2-40B4-BE49-F238E27FC236}">
                    <a16:creationId xmlns:a16="http://schemas.microsoft.com/office/drawing/2014/main" id="{8985A2F5-040F-B04B-8C62-91311C56C0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2" name="Rectangle 31">
                <a:extLst>
                  <a:ext uri="{FF2B5EF4-FFF2-40B4-BE49-F238E27FC236}">
                    <a16:creationId xmlns:a16="http://schemas.microsoft.com/office/drawing/2014/main" id="{C7E75C91-6DBE-0A4F-A577-A08E7EC698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3" name="Rectangle 32">
                <a:extLst>
                  <a:ext uri="{FF2B5EF4-FFF2-40B4-BE49-F238E27FC236}">
                    <a16:creationId xmlns:a16="http://schemas.microsoft.com/office/drawing/2014/main" id="{AA565E94-5C52-B747-942D-08843DACEA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0" name="Group 33">
              <a:extLst>
                <a:ext uri="{FF2B5EF4-FFF2-40B4-BE49-F238E27FC236}">
                  <a16:creationId xmlns:a16="http://schemas.microsoft.com/office/drawing/2014/main" id="{5100AAF4-59F9-5041-92C6-FBC32A97B71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206" name="Rectangle 34">
                <a:extLst>
                  <a:ext uri="{FF2B5EF4-FFF2-40B4-BE49-F238E27FC236}">
                    <a16:creationId xmlns:a16="http://schemas.microsoft.com/office/drawing/2014/main" id="{EF31E4DE-1A95-2B4C-9179-B110CC6EC3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7" name="Rectangle 35">
                <a:extLst>
                  <a:ext uri="{FF2B5EF4-FFF2-40B4-BE49-F238E27FC236}">
                    <a16:creationId xmlns:a16="http://schemas.microsoft.com/office/drawing/2014/main" id="{8B98FEFC-874D-C94A-B7AF-10D539CD07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8" name="Rectangle 36">
                <a:extLst>
                  <a:ext uri="{FF2B5EF4-FFF2-40B4-BE49-F238E27FC236}">
                    <a16:creationId xmlns:a16="http://schemas.microsoft.com/office/drawing/2014/main" id="{44ABBBBE-3CC2-A94F-87EB-562F2FA42A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9" name="Rectangle 37">
                <a:extLst>
                  <a:ext uri="{FF2B5EF4-FFF2-40B4-BE49-F238E27FC236}">
                    <a16:creationId xmlns:a16="http://schemas.microsoft.com/office/drawing/2014/main" id="{E1BEDB34-F753-294A-AF25-EF5B330E1C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1" name="Group 38">
              <a:extLst>
                <a:ext uri="{FF2B5EF4-FFF2-40B4-BE49-F238E27FC236}">
                  <a16:creationId xmlns:a16="http://schemas.microsoft.com/office/drawing/2014/main" id="{7FD0430A-75CD-4F46-9BFB-3A9AEC95612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202" name="Rectangle 39">
                <a:extLst>
                  <a:ext uri="{FF2B5EF4-FFF2-40B4-BE49-F238E27FC236}">
                    <a16:creationId xmlns:a16="http://schemas.microsoft.com/office/drawing/2014/main" id="{1BECE383-23DC-FD47-A037-AE2D9F60D1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3" name="Rectangle 40">
                <a:extLst>
                  <a:ext uri="{FF2B5EF4-FFF2-40B4-BE49-F238E27FC236}">
                    <a16:creationId xmlns:a16="http://schemas.microsoft.com/office/drawing/2014/main" id="{72F94538-242B-4644-B340-6748418F12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4" name="Rectangle 41">
                <a:extLst>
                  <a:ext uri="{FF2B5EF4-FFF2-40B4-BE49-F238E27FC236}">
                    <a16:creationId xmlns:a16="http://schemas.microsoft.com/office/drawing/2014/main" id="{5E66C5BE-F6EC-034A-8E11-63B5DAB9D9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5" name="Rectangle 42">
                <a:extLst>
                  <a:ext uri="{FF2B5EF4-FFF2-40B4-BE49-F238E27FC236}">
                    <a16:creationId xmlns:a16="http://schemas.microsoft.com/office/drawing/2014/main" id="{719AD067-5D18-B544-B0E3-7BC638EB8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2" name="Group 43">
              <a:extLst>
                <a:ext uri="{FF2B5EF4-FFF2-40B4-BE49-F238E27FC236}">
                  <a16:creationId xmlns:a16="http://schemas.microsoft.com/office/drawing/2014/main" id="{0EA8E840-08BC-7F41-A630-03237F04F07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198" name="Rectangle 44">
                <a:extLst>
                  <a:ext uri="{FF2B5EF4-FFF2-40B4-BE49-F238E27FC236}">
                    <a16:creationId xmlns:a16="http://schemas.microsoft.com/office/drawing/2014/main" id="{43165ABB-B500-0743-AFE0-01D13D7274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9" name="Rectangle 45">
                <a:extLst>
                  <a:ext uri="{FF2B5EF4-FFF2-40B4-BE49-F238E27FC236}">
                    <a16:creationId xmlns:a16="http://schemas.microsoft.com/office/drawing/2014/main" id="{EB75955D-7623-7B4B-BE16-D86D2E0A20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0" name="Rectangle 46">
                <a:extLst>
                  <a:ext uri="{FF2B5EF4-FFF2-40B4-BE49-F238E27FC236}">
                    <a16:creationId xmlns:a16="http://schemas.microsoft.com/office/drawing/2014/main" id="{9CD5011A-4CD9-B245-B021-8404CAB38B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1" name="Rectangle 47">
                <a:extLst>
                  <a:ext uri="{FF2B5EF4-FFF2-40B4-BE49-F238E27FC236}">
                    <a16:creationId xmlns:a16="http://schemas.microsoft.com/office/drawing/2014/main" id="{DC3DEB0B-16F1-324A-B79C-86C6B1A05C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3" name="Group 48">
              <a:extLst>
                <a:ext uri="{FF2B5EF4-FFF2-40B4-BE49-F238E27FC236}">
                  <a16:creationId xmlns:a16="http://schemas.microsoft.com/office/drawing/2014/main" id="{2BF6BE56-7D14-8E44-B4D6-8F47A480497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194" name="Rectangle 49">
                <a:extLst>
                  <a:ext uri="{FF2B5EF4-FFF2-40B4-BE49-F238E27FC236}">
                    <a16:creationId xmlns:a16="http://schemas.microsoft.com/office/drawing/2014/main" id="{0A141B8E-E1D5-E74C-A241-CB18F35581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5" name="Rectangle 50">
                <a:extLst>
                  <a:ext uri="{FF2B5EF4-FFF2-40B4-BE49-F238E27FC236}">
                    <a16:creationId xmlns:a16="http://schemas.microsoft.com/office/drawing/2014/main" id="{59E3AD38-4D95-DD42-BEA1-9A607EE0BC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6" name="Rectangle 51">
                <a:extLst>
                  <a:ext uri="{FF2B5EF4-FFF2-40B4-BE49-F238E27FC236}">
                    <a16:creationId xmlns:a16="http://schemas.microsoft.com/office/drawing/2014/main" id="{4AF8E431-625B-3A46-91AF-A824CB61B7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7" name="Rectangle 52">
                <a:extLst>
                  <a:ext uri="{FF2B5EF4-FFF2-40B4-BE49-F238E27FC236}">
                    <a16:creationId xmlns:a16="http://schemas.microsoft.com/office/drawing/2014/main" id="{7BBF8B0B-BDFA-E14E-A2C7-5D7BCCB925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4" name="Group 53">
              <a:extLst>
                <a:ext uri="{FF2B5EF4-FFF2-40B4-BE49-F238E27FC236}">
                  <a16:creationId xmlns:a16="http://schemas.microsoft.com/office/drawing/2014/main" id="{F9D7864F-61FE-374A-AC8D-1F360708FDA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190" name="Rectangle 54">
                <a:extLst>
                  <a:ext uri="{FF2B5EF4-FFF2-40B4-BE49-F238E27FC236}">
                    <a16:creationId xmlns:a16="http://schemas.microsoft.com/office/drawing/2014/main" id="{F8843224-1EAA-9E4F-8FF7-C361E61DB3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1" name="Rectangle 55">
                <a:extLst>
                  <a:ext uri="{FF2B5EF4-FFF2-40B4-BE49-F238E27FC236}">
                    <a16:creationId xmlns:a16="http://schemas.microsoft.com/office/drawing/2014/main" id="{E590E694-6B67-2745-87D8-669AB6020B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2" name="Rectangle 56">
                <a:extLst>
                  <a:ext uri="{FF2B5EF4-FFF2-40B4-BE49-F238E27FC236}">
                    <a16:creationId xmlns:a16="http://schemas.microsoft.com/office/drawing/2014/main" id="{ADD943B9-1109-D740-A262-5B137A73AC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3" name="Rectangle 57">
                <a:extLst>
                  <a:ext uri="{FF2B5EF4-FFF2-40B4-BE49-F238E27FC236}">
                    <a16:creationId xmlns:a16="http://schemas.microsoft.com/office/drawing/2014/main" id="{C30D371E-65D2-8F45-9196-0B142E7948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5" name="Group 58">
              <a:extLst>
                <a:ext uri="{FF2B5EF4-FFF2-40B4-BE49-F238E27FC236}">
                  <a16:creationId xmlns:a16="http://schemas.microsoft.com/office/drawing/2014/main" id="{EC545055-A1AB-B546-989A-AC7E3419DC7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186" name="Rectangle 59">
                <a:extLst>
                  <a:ext uri="{FF2B5EF4-FFF2-40B4-BE49-F238E27FC236}">
                    <a16:creationId xmlns:a16="http://schemas.microsoft.com/office/drawing/2014/main" id="{FA66ABA9-C5DB-FD4C-A0FC-B848059AC7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7" name="Rectangle 60">
                <a:extLst>
                  <a:ext uri="{FF2B5EF4-FFF2-40B4-BE49-F238E27FC236}">
                    <a16:creationId xmlns:a16="http://schemas.microsoft.com/office/drawing/2014/main" id="{AA9C4B0C-6091-F244-9619-9EE27B684E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8" name="Rectangle 61">
                <a:extLst>
                  <a:ext uri="{FF2B5EF4-FFF2-40B4-BE49-F238E27FC236}">
                    <a16:creationId xmlns:a16="http://schemas.microsoft.com/office/drawing/2014/main" id="{A1258E41-8B7B-1B49-8AF7-19E26014F3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9" name="Rectangle 62">
                <a:extLst>
                  <a:ext uri="{FF2B5EF4-FFF2-40B4-BE49-F238E27FC236}">
                    <a16:creationId xmlns:a16="http://schemas.microsoft.com/office/drawing/2014/main" id="{E3D6D0D7-CFAA-804F-B06C-46CFF4A8AD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6" name="Group 63">
              <a:extLst>
                <a:ext uri="{FF2B5EF4-FFF2-40B4-BE49-F238E27FC236}">
                  <a16:creationId xmlns:a16="http://schemas.microsoft.com/office/drawing/2014/main" id="{A38CBBCA-2B30-4A42-8601-43E73250847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182" name="Rectangle 64">
                <a:extLst>
                  <a:ext uri="{FF2B5EF4-FFF2-40B4-BE49-F238E27FC236}">
                    <a16:creationId xmlns:a16="http://schemas.microsoft.com/office/drawing/2014/main" id="{B5A0780E-5857-6646-9BC2-949D4AF162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3" name="Rectangle 65">
                <a:extLst>
                  <a:ext uri="{FF2B5EF4-FFF2-40B4-BE49-F238E27FC236}">
                    <a16:creationId xmlns:a16="http://schemas.microsoft.com/office/drawing/2014/main" id="{A44A7CA5-4E8D-0841-B1D6-2947627BA5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4" name="Rectangle 66">
                <a:extLst>
                  <a:ext uri="{FF2B5EF4-FFF2-40B4-BE49-F238E27FC236}">
                    <a16:creationId xmlns:a16="http://schemas.microsoft.com/office/drawing/2014/main" id="{51A28DA6-5251-6C4A-8CEA-72A9F45D20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5" name="Rectangle 67">
                <a:extLst>
                  <a:ext uri="{FF2B5EF4-FFF2-40B4-BE49-F238E27FC236}">
                    <a16:creationId xmlns:a16="http://schemas.microsoft.com/office/drawing/2014/main" id="{479E0E82-6CA7-E24A-A62F-1C26DAC55E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7" name="Group 68">
              <a:extLst>
                <a:ext uri="{FF2B5EF4-FFF2-40B4-BE49-F238E27FC236}">
                  <a16:creationId xmlns:a16="http://schemas.microsoft.com/office/drawing/2014/main" id="{0072C369-7EF8-914F-8573-13CB59EB895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178" name="Rectangle 69">
                <a:extLst>
                  <a:ext uri="{FF2B5EF4-FFF2-40B4-BE49-F238E27FC236}">
                    <a16:creationId xmlns:a16="http://schemas.microsoft.com/office/drawing/2014/main" id="{A76F4F57-FB00-5242-845A-A2FF158C0F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9" name="Rectangle 70">
                <a:extLst>
                  <a:ext uri="{FF2B5EF4-FFF2-40B4-BE49-F238E27FC236}">
                    <a16:creationId xmlns:a16="http://schemas.microsoft.com/office/drawing/2014/main" id="{7DD72635-4687-794C-B03C-EE97A2F2AD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0" name="Rectangle 71">
                <a:extLst>
                  <a:ext uri="{FF2B5EF4-FFF2-40B4-BE49-F238E27FC236}">
                    <a16:creationId xmlns:a16="http://schemas.microsoft.com/office/drawing/2014/main" id="{2DE15353-10F5-A049-8879-B5A70028B5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1" name="Rectangle 72">
                <a:extLst>
                  <a:ext uri="{FF2B5EF4-FFF2-40B4-BE49-F238E27FC236}">
                    <a16:creationId xmlns:a16="http://schemas.microsoft.com/office/drawing/2014/main" id="{6EC95F4C-62BF-7D4A-8934-13C9C81E66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8" name="Group 73">
              <a:extLst>
                <a:ext uri="{FF2B5EF4-FFF2-40B4-BE49-F238E27FC236}">
                  <a16:creationId xmlns:a16="http://schemas.microsoft.com/office/drawing/2014/main" id="{45E4EBBA-7060-8A47-AA90-AD8DA7C4AA0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174" name="Rectangle 74">
                <a:extLst>
                  <a:ext uri="{FF2B5EF4-FFF2-40B4-BE49-F238E27FC236}">
                    <a16:creationId xmlns:a16="http://schemas.microsoft.com/office/drawing/2014/main" id="{D5C2CE4A-C96B-354B-B056-379259642D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5" name="Rectangle 75">
                <a:extLst>
                  <a:ext uri="{FF2B5EF4-FFF2-40B4-BE49-F238E27FC236}">
                    <a16:creationId xmlns:a16="http://schemas.microsoft.com/office/drawing/2014/main" id="{DEA736AA-A045-D24E-9CCE-2EE2BD6F08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6" name="Rectangle 76">
                <a:extLst>
                  <a:ext uri="{FF2B5EF4-FFF2-40B4-BE49-F238E27FC236}">
                    <a16:creationId xmlns:a16="http://schemas.microsoft.com/office/drawing/2014/main" id="{64595299-D994-7D4C-B599-B0CC37A8B7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7" name="Rectangle 77">
                <a:extLst>
                  <a:ext uri="{FF2B5EF4-FFF2-40B4-BE49-F238E27FC236}">
                    <a16:creationId xmlns:a16="http://schemas.microsoft.com/office/drawing/2014/main" id="{FFFE457F-1583-9042-B1A7-A80A37B6BC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9" name="Group 78">
              <a:extLst>
                <a:ext uri="{FF2B5EF4-FFF2-40B4-BE49-F238E27FC236}">
                  <a16:creationId xmlns:a16="http://schemas.microsoft.com/office/drawing/2014/main" id="{83C6DA56-71F7-E74A-A1B2-CC375FB312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170" name="Rectangle 79">
                <a:extLst>
                  <a:ext uri="{FF2B5EF4-FFF2-40B4-BE49-F238E27FC236}">
                    <a16:creationId xmlns:a16="http://schemas.microsoft.com/office/drawing/2014/main" id="{DFC8C74F-C6F8-B841-BCAA-4E6F37F0A7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1" name="Rectangle 80">
                <a:extLst>
                  <a:ext uri="{FF2B5EF4-FFF2-40B4-BE49-F238E27FC236}">
                    <a16:creationId xmlns:a16="http://schemas.microsoft.com/office/drawing/2014/main" id="{DF66519A-6C6C-814B-AE2E-74156157EA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2" name="Rectangle 81">
                <a:extLst>
                  <a:ext uri="{FF2B5EF4-FFF2-40B4-BE49-F238E27FC236}">
                    <a16:creationId xmlns:a16="http://schemas.microsoft.com/office/drawing/2014/main" id="{CE444995-45BD-8445-9E1E-75E81A06DC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3" name="Rectangle 82">
                <a:extLst>
                  <a:ext uri="{FF2B5EF4-FFF2-40B4-BE49-F238E27FC236}">
                    <a16:creationId xmlns:a16="http://schemas.microsoft.com/office/drawing/2014/main" id="{9E95CFED-29BF-3F4C-9D82-AE7B6D340A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222" name="Rectangle 83">
            <a:extLst>
              <a:ext uri="{FF2B5EF4-FFF2-40B4-BE49-F238E27FC236}">
                <a16:creationId xmlns:a16="http://schemas.microsoft.com/office/drawing/2014/main" id="{2954C821-269E-8D46-984E-749A5F6397A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223" name="Rectangle 84">
            <a:extLst>
              <a:ext uri="{FF2B5EF4-FFF2-40B4-BE49-F238E27FC236}">
                <a16:creationId xmlns:a16="http://schemas.microsoft.com/office/drawing/2014/main" id="{8291468C-A8EF-4D44-8440-C437714C366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4C85EC5A-B1D1-236C-C798-DC56D534838F}"/>
              </a:ext>
            </a:extLst>
          </p:cNvPr>
          <p:cNvSpPr txBox="1"/>
          <p:nvPr userDrawn="1"/>
        </p:nvSpPr>
        <p:spPr>
          <a:xfrm>
            <a:off x="543605" y="644987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B3DB6D1D-51F7-460F-4A45-A4BDD851537B}"/>
              </a:ext>
            </a:extLst>
          </p:cNvPr>
          <p:cNvSpPr txBox="1"/>
          <p:nvPr userDrawn="1"/>
        </p:nvSpPr>
        <p:spPr>
          <a:xfrm>
            <a:off x="8358978" y="650527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chemeClr val="bg1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chemeClr val="bg1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C047373-B0DC-3662-9BAC-5CC22CC6A57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621" y="6471608"/>
            <a:ext cx="252000" cy="252000"/>
          </a:xfrm>
          <a:prstGeom prst="ellipse">
            <a:avLst/>
          </a:prstGeom>
          <a:ln w="28575" cap="rnd">
            <a:solidFill>
              <a:schemeClr val="bg1"/>
            </a:solidFill>
            <a:prstDash val="solid"/>
          </a:ln>
          <a:effectLst/>
        </p:spPr>
      </p:pic>
      <p:sp>
        <p:nvSpPr>
          <p:cNvPr id="5" name="TextBox 2">
            <a:extLst>
              <a:ext uri="{FF2B5EF4-FFF2-40B4-BE49-F238E27FC236}">
                <a16:creationId xmlns:a16="http://schemas.microsoft.com/office/drawing/2014/main" id="{3A25B12D-379F-F36E-B68A-3F21FED73F90}"/>
              </a:ext>
            </a:extLst>
          </p:cNvPr>
          <p:cNvSpPr txBox="1"/>
          <p:nvPr userDrawn="1"/>
        </p:nvSpPr>
        <p:spPr>
          <a:xfrm>
            <a:off x="8830447" y="6458435"/>
            <a:ext cx="3237243" cy="278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10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10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10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https://</a:t>
            </a:r>
            <a:r>
              <a:rPr lang="en-US" altLang="zh-CN" sz="1100" dirty="0" err="1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github.com</a:t>
            </a:r>
            <a:r>
              <a:rPr lang="en-US" altLang="zh-CN" sz="110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/chenzomi12/</a:t>
            </a:r>
            <a:r>
              <a:rPr lang="en-US" altLang="zh-CN" sz="1100" dirty="0" err="1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AIInfra</a:t>
            </a:r>
            <a:endParaRPr lang="en-US" sz="1100" dirty="0">
              <a:solidFill>
                <a:schemeClr val="bg1"/>
              </a:solidFill>
              <a:latin typeface="Gill Sans MT" panose="020B0502020104020203" pitchFamily="34" charset="0"/>
              <a:ea typeface="+mj-ea"/>
              <a:cs typeface="Futura-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50798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1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5F1158-B1AA-8F41-AF0A-FEA0EC187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968" y="2394856"/>
            <a:ext cx="6891755" cy="18890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F8FC7CCD-75EB-9C44-BC7D-29679334A8CA}"/>
              </a:ext>
            </a:extLst>
          </p:cNvPr>
          <p:cNvSpPr txBox="1">
            <a:spLocks/>
          </p:cNvSpPr>
          <p:nvPr userDrawn="1"/>
        </p:nvSpPr>
        <p:spPr>
          <a:xfrm>
            <a:off x="7979357" y="2794960"/>
            <a:ext cx="3225168" cy="20299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065"/>
              </a:lnSpc>
            </a:pP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Copyright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©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2024 XXX Technologies Co., Ltd.</a:t>
            </a:r>
            <a:b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</a:b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All Rights Reserved.</a:t>
            </a: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information in this document may contain predictive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statements including, without limitation, statements regarding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future financial and operating results, future product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portfolio, new technology, etc. There are a number of factors that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could cause actual results and developments to differ materially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from those expressed or implied in the predictive statements.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Therefore, such information is provided for reference purpose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only and constitutes neither an offer nor an acceptance. XXX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may change the information at any time without notice. </a:t>
            </a:r>
          </a:p>
          <a:p>
            <a:pPr>
              <a:lnSpc>
                <a:spcPts val="1065"/>
              </a:lnSpc>
            </a:pPr>
            <a:endParaRPr kumimoji="1" lang="zh-CN" altLang="en-US" sz="779" dirty="0">
              <a:solidFill>
                <a:srgbClr val="1D1D1B"/>
              </a:solidFill>
              <a:latin typeface="+mn-lt"/>
            </a:endParaRPr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12B8F806-ABD5-064C-8793-5E22C72554FD}"/>
              </a:ext>
            </a:extLst>
          </p:cNvPr>
          <p:cNvSpPr txBox="1">
            <a:spLocks/>
          </p:cNvSpPr>
          <p:nvPr userDrawn="1"/>
        </p:nvSpPr>
        <p:spPr>
          <a:xfrm>
            <a:off x="7987276" y="1599191"/>
            <a:ext cx="3477701" cy="4911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1"/>
              </a:lnSpc>
              <a:spcBef>
                <a:spcPts val="0"/>
              </a:spcBef>
            </a:pP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把</a:t>
            </a:r>
            <a: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AI</a:t>
            </a: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系统带入每个开发者、每个家庭、</a:t>
            </a:r>
            <a:b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</a:b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每个组织，构建万物互联的智能世界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1235B6F-D691-2C40-93D4-EC5427ADDFB0}"/>
              </a:ext>
            </a:extLst>
          </p:cNvPr>
          <p:cNvSpPr txBox="1">
            <a:spLocks/>
          </p:cNvSpPr>
          <p:nvPr userDrawn="1"/>
        </p:nvSpPr>
        <p:spPr>
          <a:xfrm>
            <a:off x="7977672" y="2106124"/>
            <a:ext cx="3481833" cy="58280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94"/>
              </a:lnSpc>
            </a:pP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Bring AI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System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to every person, home and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intelligent world.</a:t>
            </a:r>
            <a:endParaRPr kumimoji="1" lang="zh-CN" altLang="en-US" sz="1200" dirty="0">
              <a:solidFill>
                <a:srgbClr val="1D1D1B"/>
              </a:solidFill>
              <a:latin typeface="Gill Sans MT" panose="020B0502020104020203" pitchFamily="34" charset="0"/>
              <a:ea typeface="Microsoft YaHei" charset="-122"/>
              <a:cs typeface="Microsoft YaHei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D72D31F-379B-7E48-8BAB-A5640DD86C39}"/>
              </a:ext>
            </a:extLst>
          </p:cNvPr>
          <p:cNvSpPr/>
          <p:nvPr userDrawn="1"/>
        </p:nvSpPr>
        <p:spPr bwMode="auto">
          <a:xfrm>
            <a:off x="618969" y="205786"/>
            <a:ext cx="6891755" cy="6446427"/>
          </a:xfrm>
          <a:prstGeom prst="rect">
            <a:avLst/>
          </a:prstGeom>
          <a:blipFill dpi="0" rotWithShape="1">
            <a:blip r:embed="rId3" cstate="screen">
              <a:alphaModFix amt="3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1F3DDE87-89CE-3848-A1C3-2150D6C0F2CD}"/>
              </a:ext>
            </a:extLst>
          </p:cNvPr>
          <p:cNvSpPr txBox="1"/>
          <p:nvPr userDrawn="1"/>
        </p:nvSpPr>
        <p:spPr>
          <a:xfrm>
            <a:off x="8341794" y="4814879"/>
            <a:ext cx="1088553" cy="397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800" b="1" dirty="0">
                <a:solidFill>
                  <a:srgbClr val="C00000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800" b="1" dirty="0">
              <a:solidFill>
                <a:srgbClr val="C00000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EEF0F78-B57F-8D4C-A10F-C1BE427D4B8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7672" y="4861362"/>
            <a:ext cx="304066" cy="304066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3" name="TextBox 2">
            <a:extLst>
              <a:ext uri="{FF2B5EF4-FFF2-40B4-BE49-F238E27FC236}">
                <a16:creationId xmlns:a16="http://schemas.microsoft.com/office/drawing/2014/main" id="{5D60F0F4-118F-1946-A08D-99C1259DCFE3}"/>
              </a:ext>
            </a:extLst>
          </p:cNvPr>
          <p:cNvSpPr txBox="1"/>
          <p:nvPr userDrawn="1"/>
        </p:nvSpPr>
        <p:spPr>
          <a:xfrm>
            <a:off x="7867185" y="5295498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https://</a:t>
            </a:r>
            <a:r>
              <a:rPr lang="en-US" altLang="zh-CN" sz="1000" dirty="0" err="1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github.com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/chenzomi12/</a:t>
            </a:r>
            <a:r>
              <a:rPr lang="en-US" altLang="zh-CN" sz="1000" dirty="0" err="1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AIInfra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-Medium" panose="020B0602020204020303" pitchFamily="34" charset="-79"/>
            </a:endParaRPr>
          </a:p>
        </p:txBody>
      </p:sp>
      <p:sp>
        <p:nvSpPr>
          <p:cNvPr id="14" name="Rectangle 15">
            <a:extLst>
              <a:ext uri="{FF2B5EF4-FFF2-40B4-BE49-F238E27FC236}">
                <a16:creationId xmlns:a16="http://schemas.microsoft.com/office/drawing/2014/main" id="{0EC9B7D7-7D0C-DF4F-AD3A-7486CA53DEF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2B0B6BED-EC97-644A-A3AA-16845E63E14F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60EBDB5A-75AE-9C47-A64F-5171BD8F48E0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7" name="Group 18">
              <a:extLst>
                <a:ext uri="{FF2B5EF4-FFF2-40B4-BE49-F238E27FC236}">
                  <a16:creationId xmlns:a16="http://schemas.microsoft.com/office/drawing/2014/main" id="{527B1546-2E76-7B4C-A868-01866BFAE8E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8" name="Rectangle 19">
                <a:extLst>
                  <a:ext uri="{FF2B5EF4-FFF2-40B4-BE49-F238E27FC236}">
                    <a16:creationId xmlns:a16="http://schemas.microsoft.com/office/drawing/2014/main" id="{A04BE7DC-57AD-E84A-99B6-5748D4F483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9" name="Rectangle 20">
                <a:extLst>
                  <a:ext uri="{FF2B5EF4-FFF2-40B4-BE49-F238E27FC236}">
                    <a16:creationId xmlns:a16="http://schemas.microsoft.com/office/drawing/2014/main" id="{5092770A-CB07-5648-8431-057E93EE9C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80" name="Rectangle 21">
                <a:extLst>
                  <a:ext uri="{FF2B5EF4-FFF2-40B4-BE49-F238E27FC236}">
                    <a16:creationId xmlns:a16="http://schemas.microsoft.com/office/drawing/2014/main" id="{67EF5B91-6FE9-4549-9ECA-04964BEE56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81" name="Rectangle 22">
                <a:extLst>
                  <a:ext uri="{FF2B5EF4-FFF2-40B4-BE49-F238E27FC236}">
                    <a16:creationId xmlns:a16="http://schemas.microsoft.com/office/drawing/2014/main" id="{05182D15-89A2-6045-85B8-2280685F8D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23">
              <a:extLst>
                <a:ext uri="{FF2B5EF4-FFF2-40B4-BE49-F238E27FC236}">
                  <a16:creationId xmlns:a16="http://schemas.microsoft.com/office/drawing/2014/main" id="{BBE18069-10C2-1945-BA80-A024FCF915C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4" name="Rectangle 24">
                <a:extLst>
                  <a:ext uri="{FF2B5EF4-FFF2-40B4-BE49-F238E27FC236}">
                    <a16:creationId xmlns:a16="http://schemas.microsoft.com/office/drawing/2014/main" id="{A96CDD39-1926-5E4E-A9F7-499BEC2361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5">
                <a:extLst>
                  <a:ext uri="{FF2B5EF4-FFF2-40B4-BE49-F238E27FC236}">
                    <a16:creationId xmlns:a16="http://schemas.microsoft.com/office/drawing/2014/main" id="{579B7635-77E5-5941-814B-D0090677EF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6" name="Rectangle 26">
                <a:extLst>
                  <a:ext uri="{FF2B5EF4-FFF2-40B4-BE49-F238E27FC236}">
                    <a16:creationId xmlns:a16="http://schemas.microsoft.com/office/drawing/2014/main" id="{38FBF335-4C26-E44C-A51F-6334936CEB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7">
                <a:extLst>
                  <a:ext uri="{FF2B5EF4-FFF2-40B4-BE49-F238E27FC236}">
                    <a16:creationId xmlns:a16="http://schemas.microsoft.com/office/drawing/2014/main" id="{8A3611F2-FDDF-F141-A871-D946E74F70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28">
              <a:extLst>
                <a:ext uri="{FF2B5EF4-FFF2-40B4-BE49-F238E27FC236}">
                  <a16:creationId xmlns:a16="http://schemas.microsoft.com/office/drawing/2014/main" id="{8682B6F8-0456-EC48-8FBE-44EA6E099FC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70" name="Rectangle 29">
                <a:extLst>
                  <a:ext uri="{FF2B5EF4-FFF2-40B4-BE49-F238E27FC236}">
                    <a16:creationId xmlns:a16="http://schemas.microsoft.com/office/drawing/2014/main" id="{86BB10EF-5D49-5446-B416-860964EAB0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30">
                <a:extLst>
                  <a:ext uri="{FF2B5EF4-FFF2-40B4-BE49-F238E27FC236}">
                    <a16:creationId xmlns:a16="http://schemas.microsoft.com/office/drawing/2014/main" id="{519C7337-95C9-1347-97FA-15907949DE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2" name="Rectangle 31">
                <a:extLst>
                  <a:ext uri="{FF2B5EF4-FFF2-40B4-BE49-F238E27FC236}">
                    <a16:creationId xmlns:a16="http://schemas.microsoft.com/office/drawing/2014/main" id="{BEDA1CC2-7E03-E349-9D8A-35B4EB50D4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32">
                <a:extLst>
                  <a:ext uri="{FF2B5EF4-FFF2-40B4-BE49-F238E27FC236}">
                    <a16:creationId xmlns:a16="http://schemas.microsoft.com/office/drawing/2014/main" id="{6478A1D2-1521-2844-9E68-4B4F96BAA7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33">
              <a:extLst>
                <a:ext uri="{FF2B5EF4-FFF2-40B4-BE49-F238E27FC236}">
                  <a16:creationId xmlns:a16="http://schemas.microsoft.com/office/drawing/2014/main" id="{EBDF60B0-CCA3-6A47-BCD7-DCABD405464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6" name="Rectangle 34">
                <a:extLst>
                  <a:ext uri="{FF2B5EF4-FFF2-40B4-BE49-F238E27FC236}">
                    <a16:creationId xmlns:a16="http://schemas.microsoft.com/office/drawing/2014/main" id="{5125594C-5313-C34E-839A-1DA18F7788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5">
                <a:extLst>
                  <a:ext uri="{FF2B5EF4-FFF2-40B4-BE49-F238E27FC236}">
                    <a16:creationId xmlns:a16="http://schemas.microsoft.com/office/drawing/2014/main" id="{8313D8F3-D70F-4E4F-86B1-E609FF2882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8" name="Rectangle 36">
                <a:extLst>
                  <a:ext uri="{FF2B5EF4-FFF2-40B4-BE49-F238E27FC236}">
                    <a16:creationId xmlns:a16="http://schemas.microsoft.com/office/drawing/2014/main" id="{CBA1FA4C-75C0-D349-8630-E228CD4218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7">
                <a:extLst>
                  <a:ext uri="{FF2B5EF4-FFF2-40B4-BE49-F238E27FC236}">
                    <a16:creationId xmlns:a16="http://schemas.microsoft.com/office/drawing/2014/main" id="{00D2C4F8-6F52-1640-BB34-54901F3307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38">
              <a:extLst>
                <a:ext uri="{FF2B5EF4-FFF2-40B4-BE49-F238E27FC236}">
                  <a16:creationId xmlns:a16="http://schemas.microsoft.com/office/drawing/2014/main" id="{69F5A2EF-9997-1942-A95A-9DBAB893CEC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62" name="Rectangle 39">
                <a:extLst>
                  <a:ext uri="{FF2B5EF4-FFF2-40B4-BE49-F238E27FC236}">
                    <a16:creationId xmlns:a16="http://schemas.microsoft.com/office/drawing/2014/main" id="{5529C84D-B764-FE42-A1BF-78BED2ABC0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40">
                <a:extLst>
                  <a:ext uri="{FF2B5EF4-FFF2-40B4-BE49-F238E27FC236}">
                    <a16:creationId xmlns:a16="http://schemas.microsoft.com/office/drawing/2014/main" id="{CC97E4C5-963D-4B4E-9153-9E14F73F1B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4" name="Rectangle 41">
                <a:extLst>
                  <a:ext uri="{FF2B5EF4-FFF2-40B4-BE49-F238E27FC236}">
                    <a16:creationId xmlns:a16="http://schemas.microsoft.com/office/drawing/2014/main" id="{E1872D1B-E07E-1E49-A78C-76802A09B0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42">
                <a:extLst>
                  <a:ext uri="{FF2B5EF4-FFF2-40B4-BE49-F238E27FC236}">
                    <a16:creationId xmlns:a16="http://schemas.microsoft.com/office/drawing/2014/main" id="{532BE238-78B4-7E4A-8EA1-12ED81BC54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43">
              <a:extLst>
                <a:ext uri="{FF2B5EF4-FFF2-40B4-BE49-F238E27FC236}">
                  <a16:creationId xmlns:a16="http://schemas.microsoft.com/office/drawing/2014/main" id="{1FEC1308-2B32-CB4C-BAB2-FB1E6AFF138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8" name="Rectangle 44">
                <a:extLst>
                  <a:ext uri="{FF2B5EF4-FFF2-40B4-BE49-F238E27FC236}">
                    <a16:creationId xmlns:a16="http://schemas.microsoft.com/office/drawing/2014/main" id="{DB762B7D-0BDE-5F48-8858-6D69D4303A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5">
                <a:extLst>
                  <a:ext uri="{FF2B5EF4-FFF2-40B4-BE49-F238E27FC236}">
                    <a16:creationId xmlns:a16="http://schemas.microsoft.com/office/drawing/2014/main" id="{A65AC15A-59B6-474B-B237-E106F036B6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46">
                <a:extLst>
                  <a:ext uri="{FF2B5EF4-FFF2-40B4-BE49-F238E27FC236}">
                    <a16:creationId xmlns:a16="http://schemas.microsoft.com/office/drawing/2014/main" id="{33BFDFF7-57E3-0C41-A90F-0543BAEB5F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7">
                <a:extLst>
                  <a:ext uri="{FF2B5EF4-FFF2-40B4-BE49-F238E27FC236}">
                    <a16:creationId xmlns:a16="http://schemas.microsoft.com/office/drawing/2014/main" id="{D3FFE56D-5EA1-EA4D-B229-81FFE5A7E1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48">
              <a:extLst>
                <a:ext uri="{FF2B5EF4-FFF2-40B4-BE49-F238E27FC236}">
                  <a16:creationId xmlns:a16="http://schemas.microsoft.com/office/drawing/2014/main" id="{3E677EA2-8362-AE45-BC63-8A925E8FC16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4" name="Rectangle 49">
                <a:extLst>
                  <a:ext uri="{FF2B5EF4-FFF2-40B4-BE49-F238E27FC236}">
                    <a16:creationId xmlns:a16="http://schemas.microsoft.com/office/drawing/2014/main" id="{83FE3FE3-7886-BC43-B7E9-DA589B3E13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50">
                <a:extLst>
                  <a:ext uri="{FF2B5EF4-FFF2-40B4-BE49-F238E27FC236}">
                    <a16:creationId xmlns:a16="http://schemas.microsoft.com/office/drawing/2014/main" id="{E618977A-DBEC-594A-8580-8F9AECCC11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51">
                <a:extLst>
                  <a:ext uri="{FF2B5EF4-FFF2-40B4-BE49-F238E27FC236}">
                    <a16:creationId xmlns:a16="http://schemas.microsoft.com/office/drawing/2014/main" id="{FD976F1A-42D5-E64F-BD6C-06908DD53C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52">
                <a:extLst>
                  <a:ext uri="{FF2B5EF4-FFF2-40B4-BE49-F238E27FC236}">
                    <a16:creationId xmlns:a16="http://schemas.microsoft.com/office/drawing/2014/main" id="{03EB2932-0DCA-3A4B-A65D-CC4D89814F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53">
              <a:extLst>
                <a:ext uri="{FF2B5EF4-FFF2-40B4-BE49-F238E27FC236}">
                  <a16:creationId xmlns:a16="http://schemas.microsoft.com/office/drawing/2014/main" id="{A5649E5A-5F15-914A-A8CA-AB33C2CB52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50" name="Rectangle 54">
                <a:extLst>
                  <a:ext uri="{FF2B5EF4-FFF2-40B4-BE49-F238E27FC236}">
                    <a16:creationId xmlns:a16="http://schemas.microsoft.com/office/drawing/2014/main" id="{72A1B707-641B-BF4D-8664-0C48C26CC0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5">
                <a:extLst>
                  <a:ext uri="{FF2B5EF4-FFF2-40B4-BE49-F238E27FC236}">
                    <a16:creationId xmlns:a16="http://schemas.microsoft.com/office/drawing/2014/main" id="{FF8A8A92-54E5-0347-A974-C7FE637556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56">
                <a:extLst>
                  <a:ext uri="{FF2B5EF4-FFF2-40B4-BE49-F238E27FC236}">
                    <a16:creationId xmlns:a16="http://schemas.microsoft.com/office/drawing/2014/main" id="{15CA81D9-72B7-BB4F-A99C-BD6A58435C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7">
                <a:extLst>
                  <a:ext uri="{FF2B5EF4-FFF2-40B4-BE49-F238E27FC236}">
                    <a16:creationId xmlns:a16="http://schemas.microsoft.com/office/drawing/2014/main" id="{B9E74982-404B-344F-B919-2CBFE33C35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58">
              <a:extLst>
                <a:ext uri="{FF2B5EF4-FFF2-40B4-BE49-F238E27FC236}">
                  <a16:creationId xmlns:a16="http://schemas.microsoft.com/office/drawing/2014/main" id="{5B57D6E0-D696-A34B-B71C-E6E6867814C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6" name="Rectangle 59">
                <a:extLst>
                  <a:ext uri="{FF2B5EF4-FFF2-40B4-BE49-F238E27FC236}">
                    <a16:creationId xmlns:a16="http://schemas.microsoft.com/office/drawing/2014/main" id="{C3598B2A-52EF-1644-8E8C-0CFCFD797F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60">
                <a:extLst>
                  <a:ext uri="{FF2B5EF4-FFF2-40B4-BE49-F238E27FC236}">
                    <a16:creationId xmlns:a16="http://schemas.microsoft.com/office/drawing/2014/main" id="{D0F0F2FA-F49D-E847-A121-5738CFC3AC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61">
                <a:extLst>
                  <a:ext uri="{FF2B5EF4-FFF2-40B4-BE49-F238E27FC236}">
                    <a16:creationId xmlns:a16="http://schemas.microsoft.com/office/drawing/2014/main" id="{34F7EC08-7915-124B-85B7-8610F4FE00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62">
                <a:extLst>
                  <a:ext uri="{FF2B5EF4-FFF2-40B4-BE49-F238E27FC236}">
                    <a16:creationId xmlns:a16="http://schemas.microsoft.com/office/drawing/2014/main" id="{CBF28FF4-D780-264E-A96E-999F90B977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63">
              <a:extLst>
                <a:ext uri="{FF2B5EF4-FFF2-40B4-BE49-F238E27FC236}">
                  <a16:creationId xmlns:a16="http://schemas.microsoft.com/office/drawing/2014/main" id="{91151042-4ACA-7342-9339-1B21CA77E32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42" name="Rectangle 64">
                <a:extLst>
                  <a:ext uri="{FF2B5EF4-FFF2-40B4-BE49-F238E27FC236}">
                    <a16:creationId xmlns:a16="http://schemas.microsoft.com/office/drawing/2014/main" id="{9E4FBBCD-F8E4-A649-981E-D46343ADCB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5">
                <a:extLst>
                  <a:ext uri="{FF2B5EF4-FFF2-40B4-BE49-F238E27FC236}">
                    <a16:creationId xmlns:a16="http://schemas.microsoft.com/office/drawing/2014/main" id="{03B778E3-4E84-DA4D-8FBE-A3CF4464E9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66">
                <a:extLst>
                  <a:ext uri="{FF2B5EF4-FFF2-40B4-BE49-F238E27FC236}">
                    <a16:creationId xmlns:a16="http://schemas.microsoft.com/office/drawing/2014/main" id="{A739A690-256C-6B45-8F06-D782A2D46D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7">
                <a:extLst>
                  <a:ext uri="{FF2B5EF4-FFF2-40B4-BE49-F238E27FC236}">
                    <a16:creationId xmlns:a16="http://schemas.microsoft.com/office/drawing/2014/main" id="{A62FB270-DA45-CC43-B966-E5B4B93ABD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7" name="Group 68">
              <a:extLst>
                <a:ext uri="{FF2B5EF4-FFF2-40B4-BE49-F238E27FC236}">
                  <a16:creationId xmlns:a16="http://schemas.microsoft.com/office/drawing/2014/main" id="{319919FB-1BAF-FA49-B450-7D04E481157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8" name="Rectangle 69">
                <a:extLst>
                  <a:ext uri="{FF2B5EF4-FFF2-40B4-BE49-F238E27FC236}">
                    <a16:creationId xmlns:a16="http://schemas.microsoft.com/office/drawing/2014/main" id="{557E3CC4-6914-A046-8E50-285DE0199E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70">
                <a:extLst>
                  <a:ext uri="{FF2B5EF4-FFF2-40B4-BE49-F238E27FC236}">
                    <a16:creationId xmlns:a16="http://schemas.microsoft.com/office/drawing/2014/main" id="{9C9D87B6-8409-3E4C-A39A-27FCC1916B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71">
                <a:extLst>
                  <a:ext uri="{FF2B5EF4-FFF2-40B4-BE49-F238E27FC236}">
                    <a16:creationId xmlns:a16="http://schemas.microsoft.com/office/drawing/2014/main" id="{8E44D8DF-6579-7F40-A242-DA920ED379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72">
                <a:extLst>
                  <a:ext uri="{FF2B5EF4-FFF2-40B4-BE49-F238E27FC236}">
                    <a16:creationId xmlns:a16="http://schemas.microsoft.com/office/drawing/2014/main" id="{CD513B5C-7113-F14D-99D9-C73E95E461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8" name="Group 73">
              <a:extLst>
                <a:ext uri="{FF2B5EF4-FFF2-40B4-BE49-F238E27FC236}">
                  <a16:creationId xmlns:a16="http://schemas.microsoft.com/office/drawing/2014/main" id="{D6A7D29E-C46B-0747-86B2-75419D55319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4" name="Rectangle 74">
                <a:extLst>
                  <a:ext uri="{FF2B5EF4-FFF2-40B4-BE49-F238E27FC236}">
                    <a16:creationId xmlns:a16="http://schemas.microsoft.com/office/drawing/2014/main" id="{4F04C9DB-93AE-614C-8876-96E3637C17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5">
                <a:extLst>
                  <a:ext uri="{FF2B5EF4-FFF2-40B4-BE49-F238E27FC236}">
                    <a16:creationId xmlns:a16="http://schemas.microsoft.com/office/drawing/2014/main" id="{C5554F3B-E2F0-2945-A366-E7AD36F462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76">
                <a:extLst>
                  <a:ext uri="{FF2B5EF4-FFF2-40B4-BE49-F238E27FC236}">
                    <a16:creationId xmlns:a16="http://schemas.microsoft.com/office/drawing/2014/main" id="{78782E55-DCC7-CE44-991D-BF17096DDD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7">
                <a:extLst>
                  <a:ext uri="{FF2B5EF4-FFF2-40B4-BE49-F238E27FC236}">
                    <a16:creationId xmlns:a16="http://schemas.microsoft.com/office/drawing/2014/main" id="{BD72408E-6A44-9448-B58A-ED029093DF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9" name="Group 78">
              <a:extLst>
                <a:ext uri="{FF2B5EF4-FFF2-40B4-BE49-F238E27FC236}">
                  <a16:creationId xmlns:a16="http://schemas.microsoft.com/office/drawing/2014/main" id="{8ED4F9E5-4BBE-B548-9115-7B8E22D2A23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30" name="Rectangle 79">
                <a:extLst>
                  <a:ext uri="{FF2B5EF4-FFF2-40B4-BE49-F238E27FC236}">
                    <a16:creationId xmlns:a16="http://schemas.microsoft.com/office/drawing/2014/main" id="{3B8A6581-131D-824E-8913-DB991DC530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80">
                <a:extLst>
                  <a:ext uri="{FF2B5EF4-FFF2-40B4-BE49-F238E27FC236}">
                    <a16:creationId xmlns:a16="http://schemas.microsoft.com/office/drawing/2014/main" id="{F8A4D103-CAB9-A240-B9CA-A489B8D46C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81">
                <a:extLst>
                  <a:ext uri="{FF2B5EF4-FFF2-40B4-BE49-F238E27FC236}">
                    <a16:creationId xmlns:a16="http://schemas.microsoft.com/office/drawing/2014/main" id="{041501D7-F06A-BF49-A8E5-02731A9948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82">
                <a:extLst>
                  <a:ext uri="{FF2B5EF4-FFF2-40B4-BE49-F238E27FC236}">
                    <a16:creationId xmlns:a16="http://schemas.microsoft.com/office/drawing/2014/main" id="{F99404D7-4332-9643-B495-D6154C54F2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82" name="Rectangle 83">
            <a:extLst>
              <a:ext uri="{FF2B5EF4-FFF2-40B4-BE49-F238E27FC236}">
                <a16:creationId xmlns:a16="http://schemas.microsoft.com/office/drawing/2014/main" id="{43ABAB17-CA5F-A74E-BB2E-090DBF5B85B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3" name="Rectangle 84">
            <a:extLst>
              <a:ext uri="{FF2B5EF4-FFF2-40B4-BE49-F238E27FC236}">
                <a16:creationId xmlns:a16="http://schemas.microsoft.com/office/drawing/2014/main" id="{349F19F3-23A8-3242-9192-BA7445FD94D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4" name="TextBox 2">
            <a:extLst>
              <a:ext uri="{FF2B5EF4-FFF2-40B4-BE49-F238E27FC236}">
                <a16:creationId xmlns:a16="http://schemas.microsoft.com/office/drawing/2014/main" id="{B952CFF2-CD76-E646-B5C0-160ACDA764BB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pic>
        <p:nvPicPr>
          <p:cNvPr id="85" name="图片 84">
            <a:extLst>
              <a:ext uri="{FF2B5EF4-FFF2-40B4-BE49-F238E27FC236}">
                <a16:creationId xmlns:a16="http://schemas.microsoft.com/office/drawing/2014/main" id="{A6C0346B-14CF-D843-B655-A3D9F02332A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</p:spTree>
    <p:extLst>
      <p:ext uri="{BB962C8B-B14F-4D97-AF65-F5344CB8AC3E}">
        <p14:creationId xmlns:p14="http://schemas.microsoft.com/office/powerpoint/2010/main" val="2848406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ctr" defTabSz="1187798" rtl="0" eaLnBrk="1" latinLnBrk="0" hangingPunct="1">
        <a:lnSpc>
          <a:spcPct val="90000"/>
        </a:lnSpc>
        <a:spcBef>
          <a:spcPct val="0"/>
        </a:spcBef>
        <a:buNone/>
        <a:defRPr sz="6600" b="0" kern="1200">
          <a:solidFill>
            <a:srgbClr val="1D1D1A"/>
          </a:solidFill>
          <a:latin typeface="Futura-Medium" panose="020B0602020204020303" pitchFamily="34" charset="-79"/>
          <a:ea typeface="Microsoft YaHei" panose="020B0503020204020204" pitchFamily="34" charset="-122"/>
          <a:cs typeface="Futura-Medium" panose="020B0602020204020303" pitchFamily="34" charset="-79"/>
        </a:defRPr>
      </a:lvl1pPr>
    </p:titleStyle>
    <p:bodyStyle>
      <a:lvl1pPr marL="0" indent="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None/>
        <a:defRPr sz="1819" kern="1200">
          <a:solidFill>
            <a:srgbClr val="FFFFFF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593900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henzomi12/AIInfra" TargetMode="External"/><Relationship Id="rId2" Type="http://schemas.openxmlformats.org/officeDocument/2006/relationships/hyperlink" Target="https://erdem.pl/2021/05/understanding-positional-encoding-in-transformers" TargetMode="Externa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63D51CD-C0A4-6D38-BF49-421C8C91EC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" y="0"/>
            <a:ext cx="12192000" cy="68580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7956C6CE-0F8A-4B8B-A85E-CECDD9097B54}"/>
              </a:ext>
            </a:extLst>
          </p:cNvPr>
          <p:cNvSpPr/>
          <p:nvPr/>
        </p:nvSpPr>
        <p:spPr>
          <a:xfrm>
            <a:off x="0" y="2749693"/>
            <a:ext cx="12196763" cy="3061699"/>
          </a:xfrm>
          <a:prstGeom prst="rect">
            <a:avLst/>
          </a:prstGeom>
          <a:solidFill>
            <a:srgbClr val="1D1D1A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5" name="文本占位符 1">
            <a:extLst>
              <a:ext uri="{FF2B5EF4-FFF2-40B4-BE49-F238E27FC236}">
                <a16:creationId xmlns:a16="http://schemas.microsoft.com/office/drawing/2014/main" id="{84F06FC8-A644-30C6-D07F-20FEFDFA57F8}"/>
              </a:ext>
            </a:extLst>
          </p:cNvPr>
          <p:cNvSpPr txBox="1">
            <a:spLocks/>
          </p:cNvSpPr>
          <p:nvPr/>
        </p:nvSpPr>
        <p:spPr>
          <a:xfrm>
            <a:off x="5369910" y="5728816"/>
            <a:ext cx="2144987" cy="979488"/>
          </a:xfrm>
          <a:prstGeom prst="rect">
            <a:avLst/>
          </a:prstGeom>
          <a:noFill/>
        </p:spPr>
        <p:txBody>
          <a:bodyPr anchor="ctr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sz="1000" kern="1200">
                <a:solidFill>
                  <a:srgbClr val="1D1D1B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800" dirty="0">
                <a:solidFill>
                  <a:schemeClr val="tx1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rPr>
              <a:t>ZOMI</a:t>
            </a:r>
            <a:endParaRPr lang="zh-CN" altLang="en-US" sz="4800" dirty="0">
              <a:solidFill>
                <a:schemeClr val="tx1"/>
              </a:solidFill>
              <a:latin typeface="ACGN-MiaoGB-Flash" panose="02020300000000000000" pitchFamily="18" charset="-122"/>
              <a:ea typeface="ACGN-MiaoGB-Flash" panose="02020300000000000000" pitchFamily="18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F83CF9F-E87F-9B24-194C-3FE53538989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26510" y="5888148"/>
            <a:ext cx="743400" cy="743400"/>
          </a:xfrm>
          <a:prstGeom prst="ellipse">
            <a:avLst/>
          </a:prstGeom>
          <a:ln w="19050" cap="rnd">
            <a:solidFill>
              <a:srgbClr val="FFFFFF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4" name="标题 1">
            <a:extLst>
              <a:ext uri="{FF2B5EF4-FFF2-40B4-BE49-F238E27FC236}">
                <a16:creationId xmlns:a16="http://schemas.microsoft.com/office/drawing/2014/main" id="{57EA8540-1E7D-F378-24FF-D989B2835265}"/>
              </a:ext>
            </a:extLst>
          </p:cNvPr>
          <p:cNvSpPr txBox="1">
            <a:spLocks/>
          </p:cNvSpPr>
          <p:nvPr/>
        </p:nvSpPr>
        <p:spPr>
          <a:xfrm>
            <a:off x="794489" y="3018090"/>
            <a:ext cx="10607784" cy="2526175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5pPr>
            <a:lvl6pPr marL="609402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6pPr>
            <a:lvl7pPr marL="1218804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7pPr>
            <a:lvl8pPr marL="1828206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8pPr>
            <a:lvl9pPr marL="2437608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9pPr>
          </a:lstStyle>
          <a:p>
            <a:pPr marL="50800" algn="ctr">
              <a:buClr>
                <a:srgbClr val="C00000"/>
              </a:buClr>
            </a:pPr>
            <a:r>
              <a:rPr lang="zh-CN" altLang="en-US" sz="8800" dirty="0">
                <a:solidFill>
                  <a:schemeClr val="tx2"/>
                </a:solidFill>
                <a:latin typeface="Lexend" pitchFamily="2" charset="0"/>
                <a:cs typeface="Futura-Medium" panose="020B0602020204020303" pitchFamily="34" charset="-79"/>
              </a:rPr>
              <a:t>核心机制</a:t>
            </a:r>
            <a:endParaRPr lang="en-US" altLang="zh-CN" sz="8800" dirty="0">
              <a:solidFill>
                <a:schemeClr val="tx2"/>
              </a:solidFill>
              <a:latin typeface="Lexend" pitchFamily="2" charset="0"/>
              <a:cs typeface="Futura-Medium" panose="020B0602020204020303" pitchFamily="34" charset="-79"/>
            </a:endParaRPr>
          </a:p>
          <a:p>
            <a:pPr marL="50800" algn="ctr">
              <a:buClr>
                <a:srgbClr val="C00000"/>
              </a:buClr>
            </a:pPr>
            <a:r>
              <a:rPr lang="en" altLang="zh-CN" sz="8800" dirty="0">
                <a:solidFill>
                  <a:schemeClr val="tx2"/>
                </a:solidFill>
                <a:latin typeface="Lexend" pitchFamily="2" charset="0"/>
                <a:cs typeface="Futura-Medium" panose="020B0602020204020303" pitchFamily="34" charset="-79"/>
              </a:rPr>
              <a:t>Embedding</a:t>
            </a:r>
          </a:p>
        </p:txBody>
      </p:sp>
    </p:spTree>
    <p:extLst>
      <p:ext uri="{BB962C8B-B14F-4D97-AF65-F5344CB8AC3E}">
        <p14:creationId xmlns:p14="http://schemas.microsoft.com/office/powerpoint/2010/main" val="3746352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E4637EFE-4641-CB53-D806-B2C82A5A0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en" altLang="zh-CN" dirty="0"/>
              <a:t>Sinusoidal</a:t>
            </a:r>
            <a:r>
              <a:rPr lang="zh-CN" altLang="en-US" dirty="0"/>
              <a:t> 三角式绝对位置编码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556F88D1-6142-D1A0-A0F3-63502DD245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zh-CN" altLang="en-US" b="1" dirty="0">
                <a:solidFill>
                  <a:srgbClr val="66BA36"/>
                </a:solidFill>
              </a:rPr>
              <a:t>特点：</a:t>
            </a:r>
            <a:r>
              <a:rPr lang="zh-CN" altLang="en-US" dirty="0"/>
              <a:t>无需训练，具有周期性外推能力，但无法直接表达相对位置关系。</a:t>
            </a:r>
            <a:endParaRPr lang="en-US" altLang="zh-CN" dirty="0"/>
          </a:p>
          <a:p>
            <a:r>
              <a:rPr lang="zh-CN" altLang="en-US" b="1" dirty="0">
                <a:solidFill>
                  <a:srgbClr val="66BA36"/>
                </a:solidFill>
              </a:rPr>
              <a:t>适用：</a:t>
            </a:r>
            <a:r>
              <a:rPr lang="zh-CN" altLang="en-US" dirty="0"/>
              <a:t>短文本翻译（如原 </a:t>
            </a:r>
            <a:r>
              <a:rPr lang="en" altLang="zh-CN" dirty="0"/>
              <a:t>Transformer</a:t>
            </a:r>
            <a:r>
              <a:rPr lang="zh-CN" altLang="en" dirty="0"/>
              <a:t>）、</a:t>
            </a:r>
            <a:r>
              <a:rPr lang="zh-CN" altLang="en-US" dirty="0"/>
              <a:t>需要固定位置感知的序列任务。</a:t>
            </a:r>
            <a:endParaRPr lang="en-US" altLang="zh-CN" dirty="0"/>
          </a:p>
          <a:p>
            <a:r>
              <a:rPr lang="zh-CN" altLang="en-US" b="1" dirty="0">
                <a:solidFill>
                  <a:srgbClr val="66BA36"/>
                </a:solidFill>
              </a:rPr>
              <a:t>局限：</a:t>
            </a:r>
            <a:r>
              <a:rPr lang="zh-CN" altLang="en-US" dirty="0"/>
              <a:t>长序列（如超过 </a:t>
            </a:r>
            <a:r>
              <a:rPr lang="en-US" altLang="zh-CN" dirty="0"/>
              <a:t>512</a:t>
            </a:r>
            <a:r>
              <a:rPr lang="zh-CN" altLang="en-US" dirty="0"/>
              <a:t>）性能下降，需微调或扩展。</a:t>
            </a:r>
          </a:p>
        </p:txBody>
      </p:sp>
      <p:pic>
        <p:nvPicPr>
          <p:cNvPr id="3074" name="Picture 2" descr="最后一个索引的整个周期的位置编码">
            <a:extLst>
              <a:ext uri="{FF2B5EF4-FFF2-40B4-BE49-F238E27FC236}">
                <a16:creationId xmlns:a16="http://schemas.microsoft.com/office/drawing/2014/main" id="{C0A62E67-FE10-32DB-EAB6-D550AE3F6D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0271" y="2942866"/>
            <a:ext cx="7090507" cy="3411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82595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1B95A44-CCF2-9448-AD90-014C7B1CC7EC}"/>
              </a:ext>
            </a:extLst>
          </p:cNvPr>
          <p:cNvSpPr txBox="1"/>
          <p:nvPr/>
        </p:nvSpPr>
        <p:spPr>
          <a:xfrm>
            <a:off x="4728456" y="1046095"/>
            <a:ext cx="2739853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6600" b="1" dirty="0">
                <a:gradFill>
                  <a:gsLst>
                    <a:gs pos="4000">
                      <a:srgbClr val="126FFC"/>
                    </a:gs>
                    <a:gs pos="73000">
                      <a:srgbClr val="126FFC">
                        <a:alpha val="0"/>
                      </a:srgbClr>
                    </a:gs>
                  </a:gsLst>
                  <a:lin ang="5400000" scaled="1"/>
                </a:gra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02</a:t>
            </a:r>
            <a:endParaRPr kumimoji="1" lang="zh-CN" altLang="en-US" sz="16600" b="1" dirty="0">
              <a:gradFill>
                <a:gsLst>
                  <a:gs pos="4000">
                    <a:srgbClr val="126FFC"/>
                  </a:gs>
                  <a:gs pos="73000">
                    <a:srgbClr val="126FFC">
                      <a:alpha val="0"/>
                    </a:srgbClr>
                  </a:gs>
                </a:gsLst>
                <a:lin ang="5400000" scaled="1"/>
              </a:gra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3318274-4988-A24C-A300-D395CB35B714}"/>
              </a:ext>
            </a:extLst>
          </p:cNvPr>
          <p:cNvSpPr txBox="1"/>
          <p:nvPr/>
        </p:nvSpPr>
        <p:spPr>
          <a:xfrm>
            <a:off x="1241074" y="2990247"/>
            <a:ext cx="101324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96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99700D0-0E5A-4E5C-0761-B33E2775D9F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相对位置编码</a:t>
            </a:r>
            <a:endParaRPr lang="en-US" altLang="zh-CN" dirty="0"/>
          </a:p>
          <a:p>
            <a:r>
              <a:rPr lang="en-US" altLang="zh-CN" dirty="0"/>
              <a:t>RPE</a:t>
            </a:r>
            <a:endParaRPr lang="zh-CN" altLang="en" dirty="0"/>
          </a:p>
        </p:txBody>
      </p:sp>
    </p:spTree>
    <p:extLst>
      <p:ext uri="{BB962C8B-B14F-4D97-AF65-F5344CB8AC3E}">
        <p14:creationId xmlns:p14="http://schemas.microsoft.com/office/powerpoint/2010/main" val="1980928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C3886FBD-3E86-7832-A25F-30E828800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相对位置编码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D306976-5C5D-1983-0E4B-93952FB228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zh-CN" altLang="en-US" b="1" dirty="0">
                <a:solidFill>
                  <a:srgbClr val="66BA36"/>
                </a:solidFill>
              </a:rPr>
              <a:t>绝对位置编码缺点：</a:t>
            </a:r>
            <a:endParaRPr lang="en-US" altLang="zh-CN" b="1" dirty="0">
              <a:solidFill>
                <a:srgbClr val="66BA36"/>
              </a:solidFill>
            </a:endParaRPr>
          </a:p>
          <a:p>
            <a:pPr lvl="1"/>
            <a:r>
              <a:rPr lang="zh-CN" altLang="en-US" dirty="0"/>
              <a:t>难以反应序列字符之间的相对位置关系。</a:t>
            </a:r>
            <a:endParaRPr lang="en-US" altLang="zh-CN" dirty="0"/>
          </a:p>
          <a:p>
            <a:pPr lvl="1"/>
            <a:r>
              <a:rPr lang="zh-CN" altLang="en-US" dirty="0"/>
              <a:t>没有外推性，即表示不了比预训练文本长度更长的位置向量。</a:t>
            </a:r>
            <a:endParaRPr lang="en-US" altLang="zh-CN" dirty="0"/>
          </a:p>
          <a:p>
            <a:pPr lvl="1"/>
            <a:endParaRPr lang="en-US" altLang="zh-CN" dirty="0"/>
          </a:p>
          <a:p>
            <a:r>
              <a:rPr lang="zh-CN" altLang="en-US" b="1" dirty="0">
                <a:solidFill>
                  <a:srgbClr val="66BA36"/>
                </a:solidFill>
              </a:rPr>
              <a:t>相对位置编码原理 ：</a:t>
            </a:r>
            <a:endParaRPr lang="en-US" altLang="zh-CN" b="1" dirty="0">
              <a:solidFill>
                <a:srgbClr val="66BA36"/>
              </a:solidFill>
            </a:endParaRPr>
          </a:p>
          <a:p>
            <a:pPr lvl="1"/>
            <a:r>
              <a:rPr lang="zh-CN" altLang="en-US" dirty="0"/>
              <a:t>建模序列中任意两位置间的相对距离而非绝对索引，增强模型对局部结构的感知能力。</a:t>
            </a:r>
          </a:p>
        </p:txBody>
      </p:sp>
    </p:spTree>
    <p:extLst>
      <p:ext uri="{BB962C8B-B14F-4D97-AF65-F5344CB8AC3E}">
        <p14:creationId xmlns:p14="http://schemas.microsoft.com/office/powerpoint/2010/main" val="18403734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AF82ECEC-0602-9521-A984-2D3DC15DE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en" altLang="zh-CN" dirty="0"/>
              <a:t>Self-Attention with RPE</a:t>
            </a:r>
            <a:endParaRPr lang="zh-CN" altLang="en-US" dirty="0"/>
          </a:p>
        </p:txBody>
      </p:sp>
      <p:sp>
        <p:nvSpPr>
          <p:cNvPr id="9" name="内容占位符 8">
            <a:extLst>
              <a:ext uri="{FF2B5EF4-FFF2-40B4-BE49-F238E27FC236}">
                <a16:creationId xmlns:a16="http://schemas.microsoft.com/office/drawing/2014/main" id="{FFBCF16E-4CDF-97FB-33A0-73174FCC5E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zh-CN" altLang="en-US" dirty="0"/>
              <a:t>相对位置信息在 </a:t>
            </a:r>
            <a:r>
              <a:rPr lang="en" altLang="zh-CN" dirty="0"/>
              <a:t>self-attention</a:t>
            </a:r>
            <a:r>
              <a:rPr lang="zh-CN" altLang="en-US" dirty="0"/>
              <a:t> 计算时候丢失，最直接在计算 </a:t>
            </a:r>
            <a:r>
              <a:rPr lang="en" altLang="zh-CN" dirty="0"/>
              <a:t>self-attention</a:t>
            </a:r>
            <a:r>
              <a:rPr lang="zh-CN" altLang="en-US" dirty="0"/>
              <a:t> 时候再加回来。</a:t>
            </a:r>
            <a:endParaRPr lang="en-US" altLang="zh-CN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65DFCA0-6728-0175-BDE7-4C905E6920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731" y="2459885"/>
            <a:ext cx="10545587" cy="2867556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58EB26C2-ECAE-17EF-8DF4-CEC1ECF9D9F7}"/>
              </a:ext>
            </a:extLst>
          </p:cNvPr>
          <p:cNvSpPr txBox="1"/>
          <p:nvPr/>
        </p:nvSpPr>
        <p:spPr>
          <a:xfrm>
            <a:off x="1963032" y="5327441"/>
            <a:ext cx="827069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CN" sz="2000" b="0" i="1" dirty="0">
                <a:solidFill>
                  <a:srgbClr val="66BA36"/>
                </a:solidFill>
                <a:effectLst/>
                <a:latin typeface="Lexend" pitchFamily="2" charset="0"/>
              </a:rPr>
              <a:t>https://</a:t>
            </a:r>
            <a:r>
              <a:rPr lang="en" altLang="zh-CN" sz="2000" b="0" i="1" dirty="0" err="1">
                <a:solidFill>
                  <a:srgbClr val="66BA36"/>
                </a:solidFill>
                <a:effectLst/>
                <a:latin typeface="Lexend" pitchFamily="2" charset="0"/>
              </a:rPr>
              <a:t>arxiv.org</a:t>
            </a:r>
            <a:r>
              <a:rPr lang="en" altLang="zh-CN" sz="2000" b="0" i="1" dirty="0">
                <a:solidFill>
                  <a:srgbClr val="66BA36"/>
                </a:solidFill>
                <a:effectLst/>
                <a:latin typeface="Lexend" pitchFamily="2" charset="0"/>
              </a:rPr>
              <a:t>/pdf/1803.02155.pdf</a:t>
            </a:r>
            <a:endParaRPr lang="zh-CN" altLang="en-US" sz="2000" i="1" dirty="0">
              <a:solidFill>
                <a:srgbClr val="66BA36"/>
              </a:solidFill>
              <a:latin typeface="Lexen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22597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AF82ECEC-0602-9521-A984-2D3DC15DE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en" altLang="zh-CN" dirty="0"/>
              <a:t>Self-Attention with RPE</a:t>
            </a:r>
            <a:endParaRPr lang="zh-CN" altLang="en-US" dirty="0"/>
          </a:p>
        </p:txBody>
      </p:sp>
      <p:sp>
        <p:nvSpPr>
          <p:cNvPr id="9" name="内容占位符 8">
            <a:extLst>
              <a:ext uri="{FF2B5EF4-FFF2-40B4-BE49-F238E27FC236}">
                <a16:creationId xmlns:a16="http://schemas.microsoft.com/office/drawing/2014/main" id="{FFBCF16E-4CDF-97FB-33A0-73174FCC5E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zh-CN" altLang="en-US" dirty="0"/>
              <a:t>相对位置信息在 </a:t>
            </a:r>
            <a:r>
              <a:rPr lang="en" altLang="zh-CN" dirty="0"/>
              <a:t>self-attention</a:t>
            </a:r>
            <a:r>
              <a:rPr lang="zh-CN" altLang="en-US" dirty="0"/>
              <a:t> 计算时候丢失，最直接在计算 </a:t>
            </a:r>
            <a:r>
              <a:rPr lang="en" altLang="zh-CN" dirty="0"/>
              <a:t>self-attention</a:t>
            </a:r>
            <a:r>
              <a:rPr lang="zh-CN" altLang="en-US" dirty="0"/>
              <a:t> 时候再加回来。</a:t>
            </a:r>
            <a:endParaRPr lang="en-US" altLang="zh-CN" dirty="0"/>
          </a:p>
          <a:p>
            <a:r>
              <a:rPr lang="zh-CN" altLang="en-US" dirty="0"/>
              <a:t>计算 </a:t>
            </a:r>
            <a:r>
              <a:rPr lang="en" altLang="zh-CN" dirty="0"/>
              <a:t>attention score</a:t>
            </a:r>
            <a:r>
              <a:rPr lang="zh-CN" altLang="en-US" dirty="0"/>
              <a:t> 和 </a:t>
            </a:r>
            <a:r>
              <a:rPr lang="en" altLang="zh-CN" dirty="0"/>
              <a:t>weighted value</a:t>
            </a:r>
            <a:r>
              <a:rPr lang="zh-CN" altLang="en-US" dirty="0"/>
              <a:t> 时各加入可训练表示相对位置的参数，</a:t>
            </a:r>
            <a:r>
              <a:rPr lang="en" altLang="zh-CN" dirty="0"/>
              <a:t>multi head</a:t>
            </a:r>
            <a:r>
              <a:rPr lang="zh-CN" altLang="en-US" dirty="0"/>
              <a:t>之间可以共享。</a:t>
            </a:r>
            <a:br>
              <a:rPr lang="zh-CN" altLang="en-US" dirty="0"/>
            </a:br>
            <a:endParaRPr lang="zh-CN" altLang="en-US" dirty="0"/>
          </a:p>
          <a:p>
            <a:endParaRPr lang="zh-CN" altLang="en-US" dirty="0"/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D74F6B27-91C0-5E08-39B2-ACB56925EB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2931" y="2991991"/>
            <a:ext cx="3390900" cy="1079500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1767A158-1A3F-5792-6BB7-F73B4DC25E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3375" y="4296810"/>
            <a:ext cx="3924300" cy="107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8427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AF82ECEC-0602-9521-A984-2D3DC15DE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en" altLang="zh-CN" dirty="0"/>
              <a:t>Self-Attention with RPE</a:t>
            </a:r>
            <a:endParaRPr lang="zh-CN" altLang="en-US" dirty="0"/>
          </a:p>
        </p:txBody>
      </p:sp>
      <p:sp>
        <p:nvSpPr>
          <p:cNvPr id="9" name="内容占位符 8">
            <a:extLst>
              <a:ext uri="{FF2B5EF4-FFF2-40B4-BE49-F238E27FC236}">
                <a16:creationId xmlns:a16="http://schemas.microsoft.com/office/drawing/2014/main" id="{FFBCF16E-4CDF-97FB-33A0-73174FCC5E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888" y="1246188"/>
            <a:ext cx="4379627" cy="5108575"/>
          </a:xfrm>
        </p:spPr>
        <p:txBody>
          <a:bodyPr anchor="ctr"/>
          <a:lstStyle/>
          <a:p>
            <a:r>
              <a:rPr lang="zh-CN" altLang="en-US" dirty="0"/>
              <a:t>相对位置信息在 </a:t>
            </a:r>
            <a:r>
              <a:rPr lang="en" altLang="zh-CN" dirty="0"/>
              <a:t>self-attention</a:t>
            </a:r>
            <a:r>
              <a:rPr lang="zh-CN" altLang="en-US" dirty="0"/>
              <a:t> 计算时候丢失，最直接在计算 </a:t>
            </a:r>
            <a:r>
              <a:rPr lang="en" altLang="zh-CN" dirty="0"/>
              <a:t>self-attention</a:t>
            </a:r>
            <a:r>
              <a:rPr lang="zh-CN" altLang="en-US" dirty="0"/>
              <a:t> 时候再加回来。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计算 </a:t>
            </a:r>
            <a:r>
              <a:rPr lang="en" altLang="zh-CN" dirty="0"/>
              <a:t>attention score</a:t>
            </a:r>
            <a:r>
              <a:rPr lang="zh-CN" altLang="en-US" dirty="0"/>
              <a:t> 和 </a:t>
            </a:r>
            <a:r>
              <a:rPr lang="en" altLang="zh-CN" dirty="0"/>
              <a:t>weighted value</a:t>
            </a:r>
            <a:r>
              <a:rPr lang="zh-CN" altLang="en-US" dirty="0"/>
              <a:t> 时各加入可训练表示相对位置的参数，</a:t>
            </a:r>
            <a:r>
              <a:rPr lang="en" altLang="zh-CN" dirty="0"/>
              <a:t>multi head</a:t>
            </a:r>
            <a:r>
              <a:rPr lang="zh-CN" altLang="en-US" dirty="0"/>
              <a:t>之间可以共享。</a:t>
            </a:r>
          </a:p>
        </p:txBody>
      </p:sp>
      <p:pic>
        <p:nvPicPr>
          <p:cNvPr id="5122" name="Picture 2" descr="Illustration of self-attention modules with 2D relative position... |  Download Scientific Diagram">
            <a:extLst>
              <a:ext uri="{FF2B5EF4-FFF2-40B4-BE49-F238E27FC236}">
                <a16:creationId xmlns:a16="http://schemas.microsoft.com/office/drawing/2014/main" id="{F5DACFE9-5CB3-647C-9063-D07845C7CD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86" b="3312"/>
          <a:stretch/>
        </p:blipFill>
        <p:spPr bwMode="auto">
          <a:xfrm>
            <a:off x="5497034" y="1422008"/>
            <a:ext cx="5828085" cy="4824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29119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1B95A44-CCF2-9448-AD90-014C7B1CC7EC}"/>
              </a:ext>
            </a:extLst>
          </p:cNvPr>
          <p:cNvSpPr txBox="1"/>
          <p:nvPr/>
        </p:nvSpPr>
        <p:spPr>
          <a:xfrm>
            <a:off x="4728456" y="1046095"/>
            <a:ext cx="2739853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6600" b="1" dirty="0">
                <a:gradFill>
                  <a:gsLst>
                    <a:gs pos="4000">
                      <a:srgbClr val="126FFC"/>
                    </a:gs>
                    <a:gs pos="73000">
                      <a:srgbClr val="126FFC">
                        <a:alpha val="0"/>
                      </a:srgbClr>
                    </a:gs>
                  </a:gsLst>
                  <a:lin ang="5400000" scaled="1"/>
                </a:gra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03</a:t>
            </a:r>
            <a:endParaRPr kumimoji="1" lang="zh-CN" altLang="en-US" sz="16600" b="1" dirty="0">
              <a:gradFill>
                <a:gsLst>
                  <a:gs pos="4000">
                    <a:srgbClr val="126FFC"/>
                  </a:gs>
                  <a:gs pos="73000">
                    <a:srgbClr val="126FFC">
                      <a:alpha val="0"/>
                    </a:srgbClr>
                  </a:gs>
                </a:gsLst>
                <a:lin ang="5400000" scaled="1"/>
              </a:gra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3318274-4988-A24C-A300-D395CB35B714}"/>
              </a:ext>
            </a:extLst>
          </p:cNvPr>
          <p:cNvSpPr txBox="1"/>
          <p:nvPr/>
        </p:nvSpPr>
        <p:spPr>
          <a:xfrm>
            <a:off x="1241074" y="2990247"/>
            <a:ext cx="101324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96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99700D0-0E5A-4E5C-0761-B33E2775D9F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zh-CN" altLang="en-US" sz="9600" dirty="0"/>
              <a:t>旋转位置编码</a:t>
            </a:r>
            <a:endParaRPr lang="en-US" altLang="zh-CN" sz="9600" dirty="0"/>
          </a:p>
          <a:p>
            <a:r>
              <a:rPr lang="en" altLang="zh-CN" sz="9600" dirty="0" err="1"/>
              <a:t>RoPE</a:t>
            </a:r>
            <a:endParaRPr lang="zh-CN" altLang="en" sz="9600" dirty="0"/>
          </a:p>
        </p:txBody>
      </p:sp>
    </p:spTree>
    <p:extLst>
      <p:ext uri="{BB962C8B-B14F-4D97-AF65-F5344CB8AC3E}">
        <p14:creationId xmlns:p14="http://schemas.microsoft.com/office/powerpoint/2010/main" val="41193665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ED168BAB-98A5-11B1-939A-DDD87DCF6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旋转位置编码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2F146B2-17E2-C032-A8BD-797D00DA34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zh-CN" altLang="en-US" b="1" dirty="0"/>
              <a:t>原理 ：</a:t>
            </a:r>
            <a:endParaRPr lang="en-US" altLang="zh-CN" b="1" dirty="0"/>
          </a:p>
          <a:p>
            <a:pPr lvl="1"/>
            <a:r>
              <a:rPr lang="zh-CN" altLang="en-US" dirty="0"/>
              <a:t>将位置信息编码为旋转矩阵，作用于查询（</a:t>
            </a:r>
            <a:r>
              <a:rPr lang="en" altLang="zh-CN" dirty="0"/>
              <a:t>Query</a:t>
            </a:r>
            <a:r>
              <a:rPr lang="zh-CN" altLang="en" dirty="0"/>
              <a:t>）</a:t>
            </a:r>
            <a:r>
              <a:rPr lang="zh-CN" altLang="en-US" dirty="0"/>
              <a:t>和键（</a:t>
            </a:r>
            <a:r>
              <a:rPr lang="en" altLang="zh-CN" dirty="0"/>
              <a:t>Key</a:t>
            </a:r>
            <a:r>
              <a:rPr lang="zh-CN" altLang="en" dirty="0"/>
              <a:t>）</a:t>
            </a:r>
            <a:r>
              <a:rPr lang="zh-CN" altLang="en-US" dirty="0"/>
              <a:t>的注意力计算中，隐式融合绝对位置与相对位置的双重特性。</a:t>
            </a:r>
            <a:r>
              <a:rPr lang="en" altLang="zh-CN" dirty="0" err="1"/>
              <a:t>RoPE</a:t>
            </a:r>
            <a:r>
              <a:rPr lang="zh-CN" altLang="en-US" dirty="0"/>
              <a:t> 位置编码通过将一个向量旋转某个角度，为其赋予位置信息。</a:t>
            </a:r>
            <a:endParaRPr lang="en-US" altLang="zh-CN" dirty="0"/>
          </a:p>
          <a:p>
            <a:r>
              <a:rPr lang="zh-CN" altLang="en-US" b="1" dirty="0"/>
              <a:t>优势 ：</a:t>
            </a:r>
            <a:endParaRPr lang="en-US" altLang="zh-CN" b="1" dirty="0"/>
          </a:p>
          <a:p>
            <a:pPr lvl="1"/>
            <a:r>
              <a:rPr lang="zh-CN" altLang="en-US" dirty="0"/>
              <a:t>外推性强​​：支持超长序列推理（如</a:t>
            </a:r>
            <a:r>
              <a:rPr lang="en" altLang="zh-CN" dirty="0"/>
              <a:t>LLaMA-2</a:t>
            </a:r>
            <a:r>
              <a:rPr lang="zh-CN" altLang="en-US" dirty="0"/>
              <a:t>支持</a:t>
            </a:r>
            <a:r>
              <a:rPr lang="en-US" altLang="zh-CN" dirty="0"/>
              <a:t>4</a:t>
            </a:r>
            <a:r>
              <a:rPr lang="en" altLang="zh-CN" dirty="0"/>
              <a:t>k→16k</a:t>
            </a:r>
            <a:r>
              <a:rPr lang="zh-CN" altLang="en-US" dirty="0"/>
              <a:t>扩展）</a:t>
            </a:r>
          </a:p>
          <a:p>
            <a:pPr lvl="1"/>
            <a:r>
              <a:rPr lang="zh-CN" altLang="en-US" dirty="0"/>
              <a:t>​​远程衰减​​：通过波长设计自动衰减远距离依赖</a:t>
            </a:r>
          </a:p>
          <a:p>
            <a:pPr lvl="1"/>
            <a:r>
              <a:rPr lang="zh-CN" altLang="en-US" dirty="0"/>
              <a:t>数学等价：通过旋转操作实现相对位置偏移的数学等价性。</a:t>
            </a:r>
            <a:endParaRPr lang="en-US" altLang="zh-CN" dirty="0"/>
          </a:p>
          <a:p>
            <a:r>
              <a:rPr lang="zh-CN" altLang="en-US" b="1" dirty="0"/>
              <a:t>适用 ：</a:t>
            </a:r>
          </a:p>
          <a:p>
            <a:pPr lvl="1"/>
            <a:r>
              <a:rPr lang="zh-CN" altLang="en-US" dirty="0"/>
              <a:t>长文本生成（如</a:t>
            </a:r>
            <a:r>
              <a:rPr lang="en" altLang="zh-CN" dirty="0"/>
              <a:t>Qwen</a:t>
            </a:r>
            <a:r>
              <a:rPr lang="zh-CN" altLang="en-US" dirty="0"/>
              <a:t>系列模型），需处理超长上下文（如</a:t>
            </a:r>
            <a:r>
              <a:rPr lang="en-US" altLang="zh-CN" dirty="0"/>
              <a:t>32</a:t>
            </a:r>
            <a:r>
              <a:rPr lang="en" altLang="zh-CN" dirty="0"/>
              <a:t>K token</a:t>
            </a:r>
            <a:r>
              <a:rPr lang="zh-CN" altLang="en-US" dirty="0"/>
              <a:t>以上）。</a:t>
            </a:r>
          </a:p>
          <a:p>
            <a:pPr lvl="1"/>
            <a:r>
              <a:rPr lang="zh-CN" altLang="en-US" dirty="0"/>
              <a:t>多模态任务（如图文对齐），需灵活适配不同模态的序列长度。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7CD909AA-5BD4-01B0-A8C8-F95FDB08C01C}"/>
              </a:ext>
            </a:extLst>
          </p:cNvPr>
          <p:cNvSpPr txBox="1"/>
          <p:nvPr/>
        </p:nvSpPr>
        <p:spPr>
          <a:xfrm>
            <a:off x="3714108" y="632718"/>
            <a:ext cx="82706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i="1" dirty="0">
                <a:solidFill>
                  <a:srgbClr val="66BA36"/>
                </a:solidFill>
                <a:latin typeface="Lexend" pitchFamily="2" charset="0"/>
              </a:rPr>
              <a:t>Roformer: Enhanced Transformer With Rotray Position Embedding</a:t>
            </a:r>
          </a:p>
        </p:txBody>
      </p:sp>
    </p:spTree>
    <p:extLst>
      <p:ext uri="{BB962C8B-B14F-4D97-AF65-F5344CB8AC3E}">
        <p14:creationId xmlns:p14="http://schemas.microsoft.com/office/powerpoint/2010/main" val="42538723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E864D8E8-852E-315F-F037-618732ECC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旋转位置编码</a:t>
            </a:r>
          </a:p>
        </p:txBody>
      </p:sp>
      <p:pic>
        <p:nvPicPr>
          <p:cNvPr id="6146" name="Picture 2" descr="Rotary Embeddings Explained | Papers With Code">
            <a:extLst>
              <a:ext uri="{FF2B5EF4-FFF2-40B4-BE49-F238E27FC236}">
                <a16:creationId xmlns:a16="http://schemas.microsoft.com/office/drawing/2014/main" id="{4038D102-342E-F442-CC68-C3DB0BC1DF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03" b="9784"/>
          <a:stretch/>
        </p:blipFill>
        <p:spPr bwMode="auto">
          <a:xfrm>
            <a:off x="2132717" y="1246909"/>
            <a:ext cx="7931327" cy="5178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093EB067-DD5F-2CDC-0E15-08FB2184060A}"/>
              </a:ext>
            </a:extLst>
          </p:cNvPr>
          <p:cNvSpPr txBox="1"/>
          <p:nvPr/>
        </p:nvSpPr>
        <p:spPr>
          <a:xfrm>
            <a:off x="3714108" y="632718"/>
            <a:ext cx="82706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i="1" dirty="0">
                <a:solidFill>
                  <a:srgbClr val="66BA36"/>
                </a:solidFill>
                <a:latin typeface="Lexend" pitchFamily="2" charset="0"/>
              </a:rPr>
              <a:t>Roformer: Enhanced Transformer With Rotray Position Embedding</a:t>
            </a:r>
          </a:p>
        </p:txBody>
      </p:sp>
    </p:spTree>
    <p:extLst>
      <p:ext uri="{BB962C8B-B14F-4D97-AF65-F5344CB8AC3E}">
        <p14:creationId xmlns:p14="http://schemas.microsoft.com/office/powerpoint/2010/main" val="32047567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>
            <a:extLst>
              <a:ext uri="{FF2B5EF4-FFF2-40B4-BE49-F238E27FC236}">
                <a16:creationId xmlns:a16="http://schemas.microsoft.com/office/drawing/2014/main" id="{D2BC988C-1414-B92B-7B7D-71E026ED67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旋转位置编码 </a:t>
            </a:r>
            <a:r>
              <a:rPr lang="en-US" altLang="zh-CN" dirty="0" err="1"/>
              <a:t>RoPE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44609F77-348A-0429-C256-0C08BF532AB9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623635" y="1246909"/>
                <a:ext cx="10963473" cy="5108171"/>
              </a:xfrm>
            </p:spPr>
            <p:txBody>
              <a:bodyPr/>
              <a:lstStyle/>
              <a:p>
                <a:r>
                  <a:rPr lang="zh-CN" altLang="en-US" dirty="0"/>
                  <a:t>通过绝对位置编码的方式实现相对位置编码。回顾我们此前定义的位置编码函数，该函数表示对词向量 </a:t>
                </a:r>
                <a14:m>
                  <m:oMath xmlns:m="http://schemas.openxmlformats.org/officeDocument/2006/math">
                    <m:r>
                      <a:rPr lang="en" altLang="zh-CN" i="1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" altLang="zh-CN" dirty="0"/>
                  <a:t> </a:t>
                </a:r>
                <a:r>
                  <a:rPr lang="zh-CN" altLang="en-US" dirty="0"/>
                  <a:t>添加绝对位置信息 </a:t>
                </a:r>
                <a14:m>
                  <m:oMath xmlns:m="http://schemas.openxmlformats.org/officeDocument/2006/math">
                    <m:r>
                      <a:rPr lang="en" altLang="zh-CN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" altLang="zh-CN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" dirty="0"/>
                  <a:t>，</a:t>
                </a:r>
                <a:r>
                  <a:rPr lang="zh-CN" altLang="en-US" dirty="0"/>
                  <a:t>得到 </a:t>
                </a:r>
                <a14:m>
                  <m:oMath xmlns:m="http://schemas.openxmlformats.org/officeDocument/2006/math">
                    <m:r>
                      <a:rPr lang="en" altLang="zh-CN" i="1" dirty="0" smtClean="0">
                        <a:latin typeface="Cambria Math" panose="02040503050406030204" pitchFamily="18" charset="0"/>
                      </a:rPr>
                      <m:t>𝑞𝑚</m:t>
                    </m:r>
                  </m:oMath>
                </a14:m>
                <a:r>
                  <a:rPr lang="en" altLang="zh-CN" dirty="0"/>
                  <a:t> </a:t>
                </a:r>
                <a:r>
                  <a:rPr lang="zh-CN" altLang="en" dirty="0"/>
                  <a:t>：</a:t>
                </a:r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r>
                  <a:rPr lang="en" altLang="zh-CN" dirty="0" err="1"/>
                  <a:t>RoPE</a:t>
                </a:r>
                <a:r>
                  <a:rPr lang="zh-CN" altLang="en-US" dirty="0"/>
                  <a:t> 希望 </a:t>
                </a:r>
                <a14:m>
                  <m:oMath xmlns:m="http://schemas.openxmlformats.org/officeDocument/2006/math">
                    <m:r>
                      <a:rPr lang="en" altLang="zh-CN" i="1" dirty="0" smtClean="0">
                        <a:latin typeface="Cambria Math" panose="02040503050406030204" pitchFamily="18" charset="0"/>
                      </a:rPr>
                      <m:t>𝑞𝑚</m:t>
                    </m:r>
                  </m:oMath>
                </a14:m>
                <a:r>
                  <a:rPr lang="en" altLang="zh-CN" dirty="0"/>
                  <a:t> </a:t>
                </a:r>
                <a:r>
                  <a:rPr lang="zh-CN" altLang="en-US" dirty="0"/>
                  <a:t>与 </a:t>
                </a:r>
                <a14:m>
                  <m:oMath xmlns:m="http://schemas.openxmlformats.org/officeDocument/2006/math">
                    <m:r>
                      <a:rPr lang="en" altLang="zh-CN" i="1" dirty="0" smtClean="0">
                        <a:latin typeface="Cambria Math" panose="02040503050406030204" pitchFamily="18" charset="0"/>
                      </a:rPr>
                      <m:t>𝑘𝑛</m:t>
                    </m:r>
                    <m:r>
                      <a:rPr lang="en" altLang="zh-CN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dirty="0"/>
                  <a:t>之间的点积，即 </a:t>
                </a:r>
                <a14:m>
                  <m:oMath xmlns:m="http://schemas.openxmlformats.org/officeDocument/2006/math">
                    <m:r>
                      <a:rPr lang="en" altLang="zh-CN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" altLang="zh-CN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" altLang="zh-CN" i="1" dirty="0" err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" altLang="zh-CN" i="1" dirty="0" err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" altLang="zh-CN" i="1" dirty="0" err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" altLang="zh-CN" i="1" dirty="0">
                        <a:latin typeface="Cambria Math" panose="02040503050406030204" pitchFamily="18" charset="0"/>
                      </a:rPr>
                      <m:t>)·</m:t>
                    </m:r>
                    <m:r>
                      <a:rPr lang="en" altLang="zh-CN" i="1" dirty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" altLang="zh-CN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" altLang="zh-CN" i="1" dirty="0" err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" altLang="zh-CN" i="1" dirty="0" err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" altLang="zh-CN" i="1" dirty="0" err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" altLang="zh-CN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" altLang="zh-CN" dirty="0"/>
                  <a:t> </a:t>
                </a:r>
                <a:r>
                  <a:rPr lang="zh-CN" altLang="en-US" dirty="0"/>
                  <a:t>中能够带有相对位置信息 </a:t>
                </a:r>
                <a14:m>
                  <m:oMath xmlns:m="http://schemas.openxmlformats.org/officeDocument/2006/math">
                    <m:r>
                      <a:rPr lang="en" altLang="zh-CN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" altLang="zh-CN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" altLang="zh-CN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" altLang="zh-CN" dirty="0"/>
                  <a:t> </a:t>
                </a:r>
                <a:r>
                  <a:rPr lang="zh-CN" altLang="en" dirty="0"/>
                  <a:t>。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44609F77-348A-0429-C256-0C08BF532AB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623635" y="1246909"/>
                <a:ext cx="10963473" cy="5108171"/>
              </a:xfrm>
              <a:blipFill>
                <a:blip r:embed="rId2"/>
                <a:stretch>
                  <a:fillRect l="-3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>
            <a:extLst>
              <a:ext uri="{FF2B5EF4-FFF2-40B4-BE49-F238E27FC236}">
                <a16:creationId xmlns:a16="http://schemas.microsoft.com/office/drawing/2014/main" id="{0E2FA0DB-00E1-1F2C-D82F-9EFFA591AC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221" y="2420135"/>
            <a:ext cx="2146300" cy="55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4558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2BFBBE79-88E7-3A14-9321-9FAA54474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Contenet</a:t>
            </a:r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6645300-9AE2-52AC-0F3F-A937DC3ED09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900ED23-6A3A-14DD-D064-269A178F1F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635" y="1538214"/>
            <a:ext cx="7772400" cy="4525560"/>
          </a:xfrm>
          <a:prstGeom prst="rect">
            <a:avLst/>
          </a:prstGeom>
        </p:spPr>
      </p:pic>
      <p:pic>
        <p:nvPicPr>
          <p:cNvPr id="6" name="Picture 2" descr="思考表情包图片-思考表情包模板下载-包图网">
            <a:extLst>
              <a:ext uri="{FF2B5EF4-FFF2-40B4-BE49-F238E27FC236}">
                <a16:creationId xmlns:a16="http://schemas.microsoft.com/office/drawing/2014/main" id="{73DAED9A-485D-11A4-3441-78627023DD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87838" y="3963343"/>
            <a:ext cx="2299270" cy="2299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83203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>
            <a:extLst>
              <a:ext uri="{FF2B5EF4-FFF2-40B4-BE49-F238E27FC236}">
                <a16:creationId xmlns:a16="http://schemas.microsoft.com/office/drawing/2014/main" id="{D2BC988C-1414-B92B-7B7D-71E026ED67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旋转位置编码 </a:t>
            </a:r>
            <a:r>
              <a:rPr lang="en-US" altLang="zh-CN" dirty="0" err="1"/>
              <a:t>RoPE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44609F77-348A-0429-C256-0C08BF532AB9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623635" y="1246909"/>
                <a:ext cx="10963473" cy="5108171"/>
              </a:xfrm>
            </p:spPr>
            <p:txBody>
              <a:bodyPr/>
              <a:lstStyle/>
              <a:p>
                <a:r>
                  <a:rPr lang="zh-CN" altLang="en-US" dirty="0"/>
                  <a:t>那么 </a:t>
                </a:r>
                <a14:m>
                  <m:oMath xmlns:m="http://schemas.openxmlformats.org/officeDocument/2006/math">
                    <m:r>
                      <a:rPr lang="en" altLang="zh-CN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" altLang="zh-CN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" altLang="zh-CN" i="1" dirty="0" err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" altLang="zh-CN" i="1" dirty="0" err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" altLang="zh-CN" i="1" dirty="0" err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" altLang="zh-CN" i="1" dirty="0">
                        <a:latin typeface="Cambria Math" panose="02040503050406030204" pitchFamily="18" charset="0"/>
                      </a:rPr>
                      <m:t>)·</m:t>
                    </m:r>
                    <m:r>
                      <a:rPr lang="en" altLang="zh-CN" i="1" dirty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" altLang="zh-CN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" altLang="zh-CN" i="1" dirty="0" err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" altLang="zh-CN" i="1" dirty="0" err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" altLang="zh-CN" i="1" dirty="0" err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" altLang="zh-CN" i="1" dirty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zh-CN" altLang="en-US" dirty="0"/>
                  <a:t>如何才算带有相对位置信息呢？</a:t>
                </a:r>
                <a:endParaRPr lang="en-US" altLang="zh-CN" dirty="0"/>
              </a:p>
              <a:p>
                <a:r>
                  <a:rPr lang="zh-CN" altLang="en-US" dirty="0"/>
                  <a:t>需要能够将 </a:t>
                </a:r>
                <a14:m>
                  <m:oMath xmlns:m="http://schemas.openxmlformats.org/officeDocument/2006/math">
                    <m:r>
                      <a:rPr lang="en" altLang="zh-CN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" altLang="zh-CN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" altLang="zh-CN" i="1" dirty="0" err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" altLang="zh-CN" i="1" dirty="0" err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" altLang="zh-CN" i="1" dirty="0" err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" altLang="zh-CN" i="1" dirty="0">
                        <a:latin typeface="Cambria Math" panose="02040503050406030204" pitchFamily="18" charset="0"/>
                      </a:rPr>
                      <m:t>)·</m:t>
                    </m:r>
                    <m:r>
                      <a:rPr lang="en" altLang="zh-CN" i="1" dirty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" altLang="zh-CN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" altLang="zh-CN" i="1" dirty="0" err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" altLang="zh-CN" i="1" dirty="0" err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" altLang="zh-CN" i="1" dirty="0" err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" altLang="zh-CN" i="1" dirty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zh-CN" altLang="en-US" dirty="0"/>
                  <a:t>表示成一个关于 </a:t>
                </a:r>
                <a14:m>
                  <m:oMath xmlns:m="http://schemas.openxmlformats.org/officeDocument/2006/math">
                    <m:r>
                      <a:rPr lang="en" altLang="zh-CN" i="1" dirty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" altLang="zh-CN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zh-CN" altLang="en" i="1" dirty="0">
                        <a:latin typeface="Cambria Math" panose="02040503050406030204" pitchFamily="18" charset="0"/>
                      </a:rPr>
                      <m:t>、</m:t>
                    </m:r>
                    <m:r>
                      <a:rPr lang="zh-CN" altLang="en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" altLang="zh-CN" i="1" dirty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" altLang="zh-CN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zh-CN" altLang="en" i="1" dirty="0">
                        <a:latin typeface="Cambria Math" panose="02040503050406030204" pitchFamily="18" charset="0"/>
                      </a:rPr>
                      <m:t>、</m:t>
                    </m:r>
                    <m:r>
                      <a:rPr lang="zh-CN" altLang="en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" altLang="zh-CN" i="1" dirty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" altLang="zh-CN" i="1" dirty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" altLang="zh-CN" i="1" dirty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" altLang="zh-CN" dirty="0"/>
                  <a:t> </a:t>
                </a:r>
                <a:r>
                  <a:rPr lang="zh-CN" altLang="en-US" dirty="0"/>
                  <a:t>的函数 </a:t>
                </a:r>
                <a14:m>
                  <m:oMath xmlns:m="http://schemas.openxmlformats.org/officeDocument/2006/math">
                    <m:r>
                      <a:rPr lang="en" altLang="zh-CN" i="1" dirty="0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" altLang="zh-CN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" altLang="zh-CN" i="1" dirty="0" err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" altLang="zh-CN" i="1" dirty="0" err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" altLang="zh-CN" i="1" dirty="0" err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" altLang="zh-CN" i="1" dirty="0" err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" altLang="zh-CN" i="1" dirty="0" err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" altLang="zh-CN" i="1" dirty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" altLang="zh-CN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" altLang="zh-CN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" altLang="zh-CN" dirty="0"/>
                  <a:t> </a:t>
                </a:r>
                <a:endParaRPr lang="en-US" altLang="zh-CN" dirty="0"/>
              </a:p>
              <a:p>
                <a:endParaRPr lang="en-US" altLang="zh-CN" dirty="0"/>
              </a:p>
              <a:p>
                <a:r>
                  <a:rPr lang="zh-CN" altLang="en-US" dirty="0"/>
                  <a:t>其中 </a:t>
                </a:r>
                <a14:m>
                  <m:oMath xmlns:m="http://schemas.openxmlformats.org/officeDocument/2006/math">
                    <m:r>
                      <a:rPr lang="en" altLang="zh-CN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" altLang="zh-CN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" altLang="zh-CN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" altLang="zh-CN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dirty="0"/>
                  <a:t>便表示着两个向量之间的相对位置信息：</a:t>
                </a:r>
              </a:p>
            </p:txBody>
          </p:sp>
        </mc:Choice>
        <mc:Fallback xmlns="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44609F77-348A-0429-C256-0C08BF532AB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623635" y="1246909"/>
                <a:ext cx="10963473" cy="5108171"/>
              </a:xfrm>
              <a:blipFill>
                <a:blip r:embed="rId2"/>
                <a:stretch>
                  <a:fillRect l="-3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图片 8">
            <a:extLst>
              <a:ext uri="{FF2B5EF4-FFF2-40B4-BE49-F238E27FC236}">
                <a16:creationId xmlns:a16="http://schemas.microsoft.com/office/drawing/2014/main" id="{71AB1112-646C-E208-F7E9-8674769890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2531" y="3826803"/>
            <a:ext cx="471170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7837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0688A989-E126-7B86-B30B-05B9D6AFE3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二维位置编码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内容占位符 6">
                <a:extLst>
                  <a:ext uri="{FF2B5EF4-FFF2-40B4-BE49-F238E27FC236}">
                    <a16:creationId xmlns:a16="http://schemas.microsoft.com/office/drawing/2014/main" id="{CBFA0CEF-4CC2-248B-2685-D75830B9ED7F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623635" y="1246909"/>
                <a:ext cx="10963473" cy="5108171"/>
              </a:xfrm>
            </p:spPr>
            <p:txBody>
              <a:bodyPr/>
              <a:lstStyle/>
              <a:p>
                <a:r>
                  <a:rPr lang="zh-CN" altLang="en-US" dirty="0"/>
                  <a:t>假设词向量是二维，作者得到如下位置编码函数，其中 </a:t>
                </a:r>
                <a14:m>
                  <m:oMath xmlns:m="http://schemas.openxmlformats.org/officeDocument/2006/math">
                    <m:r>
                      <a:rPr lang="en" altLang="zh-CN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" altLang="zh-CN" dirty="0"/>
                  <a:t> </a:t>
                </a:r>
                <a:r>
                  <a:rPr lang="zh-CN" altLang="en-US" dirty="0"/>
                  <a:t>为位置下标，</a:t>
                </a:r>
                <a14:m>
                  <m:oMath xmlns:m="http://schemas.openxmlformats.org/officeDocument/2006/math">
                    <m:r>
                      <a:rPr lang="zh-CN" altLang="en-US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l-GR" altLang="zh-CN" i="1" dirty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l-GR" altLang="zh-CN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dirty="0"/>
                  <a:t>为常数：</a:t>
                </a:r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r>
                  <a:rPr lang="zh-CN" altLang="en-US" dirty="0"/>
                  <a:t>以二维向量 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(1,0) </m:t>
                    </m:r>
                  </m:oMath>
                </a14:m>
                <a:r>
                  <a:rPr lang="zh-CN" altLang="en-US" dirty="0"/>
                  <a:t>为例，将其逆时针旋转</a:t>
                </a:r>
                <a:r>
                  <a:rPr lang="en-US" altLang="zh-CN" dirty="0"/>
                  <a:t>45</a:t>
                </a:r>
                <a:r>
                  <a:rPr lang="zh-CN" altLang="en-US" dirty="0"/>
                  <a:t>度，弧度为 </a:t>
                </a:r>
                <a14:m>
                  <m:oMath xmlns:m="http://schemas.openxmlformats.org/officeDocument/2006/math">
                    <m:r>
                      <a:rPr lang="el-GR" altLang="zh-CN" i="1" dirty="0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l-GR" altLang="zh-CN" i="1" dirty="0" smtClean="0">
                        <a:latin typeface="Cambria Math" panose="02040503050406030204" pitchFamily="18" charset="0"/>
                      </a:rPr>
                      <m:t>/4</m:t>
                    </m:r>
                  </m:oMath>
                </a14:m>
                <a:r>
                  <a:rPr lang="el-GR" altLang="zh-CN" dirty="0"/>
                  <a:t> </a:t>
                </a:r>
                <a:r>
                  <a:rPr lang="zh-CN" altLang="el-GR" dirty="0"/>
                  <a:t>，</a:t>
                </a:r>
                <a:r>
                  <a:rPr lang="zh-CN" altLang="en-US" dirty="0"/>
                  <a:t>将得到新的二维向量，向量的模长未发生改变，仍然是 </a:t>
                </a:r>
                <a:r>
                  <a:rPr lang="en-US" altLang="zh-CN" dirty="0"/>
                  <a:t>1</a:t>
                </a:r>
                <a:r>
                  <a:rPr lang="zh-CN" altLang="en-US" dirty="0"/>
                  <a:t>。计算过程如下：</a:t>
                </a:r>
              </a:p>
            </p:txBody>
          </p:sp>
        </mc:Choice>
        <mc:Fallback xmlns="">
          <p:sp>
            <p:nvSpPr>
              <p:cNvPr id="7" name="内容占位符 6">
                <a:extLst>
                  <a:ext uri="{FF2B5EF4-FFF2-40B4-BE49-F238E27FC236}">
                    <a16:creationId xmlns:a16="http://schemas.microsoft.com/office/drawing/2014/main" id="{CBFA0CEF-4CC2-248B-2685-D75830B9ED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623635" y="1246909"/>
                <a:ext cx="10963473" cy="5108171"/>
              </a:xfrm>
              <a:blipFill>
                <a:blip r:embed="rId2"/>
                <a:stretch>
                  <a:fillRect l="-3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片 7">
            <a:extLst>
              <a:ext uri="{FF2B5EF4-FFF2-40B4-BE49-F238E27FC236}">
                <a16:creationId xmlns:a16="http://schemas.microsoft.com/office/drawing/2014/main" id="{31890312-C3E3-4C73-7A8A-BD06A14F73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7522" y="2122969"/>
            <a:ext cx="6591300" cy="9271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58FC0FC-B660-B4B4-9287-E520E38143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7022" y="4727967"/>
            <a:ext cx="6972300" cy="124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360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57CFA1-1954-D957-8039-5519BE514B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二维位置编码</a:t>
            </a:r>
            <a:endParaRPr kumimoji="1" lang="zh-CN" altLang="en-US" dirty="0"/>
          </a:p>
        </p:txBody>
      </p:sp>
      <p:pic>
        <p:nvPicPr>
          <p:cNvPr id="8194" name="Picture 2" descr="图片">
            <a:extLst>
              <a:ext uri="{FF2B5EF4-FFF2-40B4-BE49-F238E27FC236}">
                <a16:creationId xmlns:a16="http://schemas.microsoft.com/office/drawing/2014/main" id="{5165E375-4E3F-6062-F8D1-5C0715AA45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6654" y="1246910"/>
            <a:ext cx="6933103" cy="5116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33395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0688A989-E126-7B86-B30B-05B9D6AFE3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二维位置编码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内容占位符 6">
                <a:extLst>
                  <a:ext uri="{FF2B5EF4-FFF2-40B4-BE49-F238E27FC236}">
                    <a16:creationId xmlns:a16="http://schemas.microsoft.com/office/drawing/2014/main" id="{CBFA0CEF-4CC2-248B-2685-D75830B9ED7F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623635" y="1246909"/>
                <a:ext cx="10963473" cy="5108171"/>
              </a:xfrm>
            </p:spPr>
            <p:txBody>
              <a:bodyPr/>
              <a:lstStyle/>
              <a:p>
                <a:r>
                  <a:rPr lang="zh-CN" altLang="en-US" dirty="0"/>
                  <a:t>得到的是一个向量旋转的函数，左侧的 </a:t>
                </a:r>
                <a14:m>
                  <m:oMath xmlns:m="http://schemas.openxmlformats.org/officeDocument/2006/math">
                    <m:r>
                      <a:rPr lang="en" altLang="zh-CN" i="1" dirty="0" smtClean="0">
                        <a:latin typeface="Cambria Math" panose="02040503050406030204" pitchFamily="18" charset="0"/>
                      </a:rPr>
                      <m:t>𝑅𝑚</m:t>
                    </m:r>
                  </m:oMath>
                </a14:m>
                <a:r>
                  <a:rPr lang="en" altLang="zh-CN" dirty="0"/>
                  <a:t> </a:t>
                </a:r>
                <a:r>
                  <a:rPr lang="zh-CN" altLang="en-US" dirty="0"/>
                  <a:t>是一个旋转矩阵， </a:t>
                </a:r>
                <a14:m>
                  <m:oMath xmlns:m="http://schemas.openxmlformats.org/officeDocument/2006/math">
                    <m:r>
                      <a:rPr lang="en" altLang="zh-CN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" altLang="zh-CN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" altLang="zh-CN" i="1" dirty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" altLang="zh-CN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" altLang="zh-CN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" altLang="zh-CN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zh-CN" altLang="en-US" dirty="0"/>
                  <a:t>表示在保持向量 </a:t>
                </a:r>
                <a14:m>
                  <m:oMath xmlns:m="http://schemas.openxmlformats.org/officeDocument/2006/math">
                    <m:r>
                      <a:rPr lang="en" altLang="zh-CN" i="1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" altLang="zh-CN" dirty="0"/>
                  <a:t> </a:t>
                </a:r>
                <a:r>
                  <a:rPr lang="zh-CN" altLang="en-US" dirty="0"/>
                  <a:t>的模长的同时，将其逆时针旋转 </a:t>
                </a:r>
                <a14:m>
                  <m:oMath xmlns:m="http://schemas.openxmlformats.org/officeDocument/2006/math">
                    <m:r>
                      <a:rPr lang="en" altLang="zh-CN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l-GR" altLang="zh-CN" i="1" dirty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l-GR" altLang="zh-CN" dirty="0"/>
                  <a:t> </a:t>
                </a:r>
                <a:r>
                  <a:rPr lang="zh-CN" altLang="el-GR" dirty="0"/>
                  <a:t>。</a:t>
                </a:r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r>
                  <a:rPr lang="zh-CN" altLang="en-US" dirty="0"/>
                  <a:t>这意味着只需要将向量旋转某个角度，即可实现对该向量添加绝对位置信息，这就是旋转位置编码的由来。</a:t>
                </a:r>
              </a:p>
            </p:txBody>
          </p:sp>
        </mc:Choice>
        <mc:Fallback xmlns="">
          <p:sp>
            <p:nvSpPr>
              <p:cNvPr id="7" name="内容占位符 6">
                <a:extLst>
                  <a:ext uri="{FF2B5EF4-FFF2-40B4-BE49-F238E27FC236}">
                    <a16:creationId xmlns:a16="http://schemas.microsoft.com/office/drawing/2014/main" id="{CBFA0CEF-4CC2-248B-2685-D75830B9ED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623635" y="1246909"/>
                <a:ext cx="10963473" cy="5108171"/>
              </a:xfrm>
              <a:blipFill>
                <a:blip r:embed="rId2"/>
                <a:stretch>
                  <a:fillRect l="-3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片 7">
            <a:extLst>
              <a:ext uri="{FF2B5EF4-FFF2-40B4-BE49-F238E27FC236}">
                <a16:creationId xmlns:a16="http://schemas.microsoft.com/office/drawing/2014/main" id="{31890312-C3E3-4C73-7A8A-BD06A14F73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9875" y="2501900"/>
            <a:ext cx="6591300" cy="92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0944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0688A989-E126-7B86-B30B-05B9D6AFE3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推广到多维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CBFA0CEF-4CC2-248B-2685-D75830B9ED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zh-CN" altLang="en-US" dirty="0"/>
              <a:t>把高维向量，两两一组，分别旋转。最终高维向量的旋转可表示成如下公式，可以认为左侧便是高维向量的旋转矩阵：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7B325AB-8CA0-1826-8A48-3E7129B04F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3268" y="2597252"/>
            <a:ext cx="9110226" cy="2889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6228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0688A989-E126-7B86-B30B-05B9D6AFE3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缺乏远程衰减性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内容占位符 6">
                <a:extLst>
                  <a:ext uri="{FF2B5EF4-FFF2-40B4-BE49-F238E27FC236}">
                    <a16:creationId xmlns:a16="http://schemas.microsoft.com/office/drawing/2014/main" id="{CBFA0CEF-4CC2-248B-2685-D75830B9ED7F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623889" y="1246188"/>
                <a:ext cx="3444677" cy="5108575"/>
              </a:xfrm>
            </p:spPr>
            <p:txBody>
              <a:bodyPr/>
              <a:lstStyle/>
              <a:p>
                <a:r>
                  <a:rPr lang="zh-CN" altLang="en-US" dirty="0"/>
                  <a:t>随机初始化两个向量 </a:t>
                </a:r>
                <a14:m>
                  <m:oMath xmlns:m="http://schemas.openxmlformats.org/officeDocument/2006/math">
                    <m:r>
                      <a:rPr lang="en" altLang="zh-CN" i="1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zh-CN" altLang="en-US" dirty="0"/>
                  <a:t> 和 </a:t>
                </a:r>
                <a14:m>
                  <m:oMath xmlns:m="http://schemas.openxmlformats.org/officeDocument/2006/math">
                    <m:r>
                      <a:rPr lang="en" altLang="zh-CN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zh-CN" altLang="en" dirty="0"/>
                  <a:t>，</a:t>
                </a:r>
                <a:r>
                  <a:rPr lang="zh-CN" altLang="en-US" dirty="0"/>
                  <a:t>将 </a:t>
                </a:r>
                <a14:m>
                  <m:oMath xmlns:m="http://schemas.openxmlformats.org/officeDocument/2006/math">
                    <m:r>
                      <a:rPr lang="en" altLang="zh-CN" i="1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zh-CN" altLang="en-US" dirty="0"/>
                  <a:t> 固定在位置 </a:t>
                </a:r>
                <a:r>
                  <a:rPr lang="en-US" altLang="zh-CN" dirty="0"/>
                  <a:t>0</a:t>
                </a:r>
                <a:r>
                  <a:rPr lang="zh-CN" altLang="en-US" dirty="0"/>
                  <a:t> 上，</a:t>
                </a:r>
                <a14:m>
                  <m:oMath xmlns:m="http://schemas.openxmlformats.org/officeDocument/2006/math">
                    <m:r>
                      <a:rPr lang="en" altLang="zh-CN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zh-CN" alt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dirty="0"/>
                  <a:t>的位置从 </a:t>
                </a:r>
                <a:r>
                  <a:rPr lang="en-US" altLang="zh-CN" dirty="0"/>
                  <a:t>0</a:t>
                </a:r>
                <a:r>
                  <a:rPr lang="zh-CN" altLang="en-US" dirty="0"/>
                  <a:t> 开始逐步变大，依次计算 </a:t>
                </a:r>
                <a14:m>
                  <m:oMath xmlns:m="http://schemas.openxmlformats.org/officeDocument/2006/math">
                    <m:r>
                      <a:rPr lang="en" altLang="zh-CN" i="1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zh-CN" altLang="en-US" dirty="0"/>
                  <a:t> 和</a:t>
                </a:r>
                <a14:m>
                  <m:oMath xmlns:m="http://schemas.openxmlformats.org/officeDocument/2006/math">
                    <m:r>
                      <a:rPr lang="zh-CN" altLang="en-US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" altLang="zh-CN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zh-CN" alt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dirty="0"/>
                  <a:t>之间的内积。</a:t>
                </a:r>
                <a:endParaRPr lang="en-US" altLang="zh-CN" dirty="0"/>
              </a:p>
              <a:p>
                <a:r>
                  <a:rPr lang="zh-CN" altLang="en-US" dirty="0"/>
                  <a:t>随着 </a:t>
                </a:r>
                <a14:m>
                  <m:oMath xmlns:m="http://schemas.openxmlformats.org/officeDocument/2006/math">
                    <m:r>
                      <a:rPr lang="en" altLang="zh-CN" i="1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zh-CN" altLang="en-US" dirty="0"/>
                  <a:t> 和 </a:t>
                </a:r>
                <a14:m>
                  <m:oMath xmlns:m="http://schemas.openxmlformats.org/officeDocument/2006/math">
                    <m:r>
                      <a:rPr lang="en" altLang="zh-CN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zh-CN" altLang="en-US" dirty="0"/>
                  <a:t> 相对距离增加，之间内积分数呈现出一定震荡特性，缺乏重要远程衰减性，这并不是我们希望的。</a:t>
                </a:r>
              </a:p>
            </p:txBody>
          </p:sp>
        </mc:Choice>
        <mc:Fallback xmlns="">
          <p:sp>
            <p:nvSpPr>
              <p:cNvPr id="7" name="内容占位符 6">
                <a:extLst>
                  <a:ext uri="{FF2B5EF4-FFF2-40B4-BE49-F238E27FC236}">
                    <a16:creationId xmlns:a16="http://schemas.microsoft.com/office/drawing/2014/main" id="{CBFA0CEF-4CC2-248B-2685-D75830B9ED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623889" y="1246188"/>
                <a:ext cx="3444677" cy="5108575"/>
              </a:xfrm>
              <a:blipFill>
                <a:blip r:embed="rId2"/>
                <a:stretch>
                  <a:fillRect l="-1099" r="-91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218" name="Picture 2" descr="图片">
            <a:extLst>
              <a:ext uri="{FF2B5EF4-FFF2-40B4-BE49-F238E27FC236}">
                <a16:creationId xmlns:a16="http://schemas.microsoft.com/office/drawing/2014/main" id="{7C7ED10E-5217-B1F9-E7B2-1C324492D3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3448" y="1027613"/>
            <a:ext cx="7008793" cy="5399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06736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0688A989-E126-7B86-B30B-05B9D6AFE3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缺乏远程衰减性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内容占位符 6">
                <a:extLst>
                  <a:ext uri="{FF2B5EF4-FFF2-40B4-BE49-F238E27FC236}">
                    <a16:creationId xmlns:a16="http://schemas.microsoft.com/office/drawing/2014/main" id="{CBFA0CEF-4CC2-248B-2685-D75830B9ED7F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623635" y="1246909"/>
                <a:ext cx="10963473" cy="5108171"/>
              </a:xfrm>
            </p:spPr>
            <p:txBody>
              <a:bodyPr/>
              <a:lstStyle/>
              <a:p>
                <a:r>
                  <a:rPr lang="zh-CN" altLang="en-US" dirty="0"/>
                  <a:t>借鉴</a:t>
                </a:r>
                <a:r>
                  <a:rPr lang="en" altLang="zh-CN" dirty="0"/>
                  <a:t>Sinusoidal</a:t>
                </a:r>
                <a:r>
                  <a:rPr lang="zh-CN" altLang="en-US" dirty="0"/>
                  <a:t>位置编码，将每个分组的</a:t>
                </a:r>
                <a14:m>
                  <m:oMath xmlns:m="http://schemas.openxmlformats.org/officeDocument/2006/math">
                    <m:r>
                      <a:rPr lang="zh-CN" altLang="en-US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l-GR" altLang="zh-CN" i="1" dirty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l-GR" altLang="zh-CN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dirty="0"/>
                  <a:t>设为不同的常量，从而引入远程衰减的性质。沿用 </a:t>
                </a:r>
                <a:r>
                  <a:rPr lang="en" altLang="zh-CN" dirty="0"/>
                  <a:t>Sinusoidal</a:t>
                </a:r>
                <a:r>
                  <a:rPr lang="zh-CN" altLang="en-US" dirty="0"/>
                  <a:t> 位置编码设置， </a:t>
                </a:r>
                <a14:m>
                  <m:oMath xmlns:m="http://schemas.openxmlformats.org/officeDocument/2006/math">
                    <m:r>
                      <a:rPr lang="el-GR" altLang="zh-CN" i="1" dirty="0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" altLang="zh-CN" i="1" dirty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" altLang="zh-CN" i="1" dirty="0">
                        <a:latin typeface="Cambria Math" panose="02040503050406030204" pitchFamily="18" charset="0"/>
                      </a:rPr>
                      <m:t>=10000−2</m:t>
                    </m:r>
                    <m:r>
                      <a:rPr lang="en" altLang="zh-CN" i="1" dirty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" altLang="zh-CN" i="1" dirty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" altLang="zh-CN" i="1" dirty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" altLang="zh-CN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" dirty="0"/>
                  <a:t>。</a:t>
                </a:r>
                <a:r>
                  <a:rPr lang="zh-CN" altLang="en-US" dirty="0"/>
                  <a:t>则可以将高维向量的旋转矩阵更新为如下：</a:t>
                </a:r>
              </a:p>
            </p:txBody>
          </p:sp>
        </mc:Choice>
        <mc:Fallback xmlns="">
          <p:sp>
            <p:nvSpPr>
              <p:cNvPr id="7" name="内容占位符 6">
                <a:extLst>
                  <a:ext uri="{FF2B5EF4-FFF2-40B4-BE49-F238E27FC236}">
                    <a16:creationId xmlns:a16="http://schemas.microsoft.com/office/drawing/2014/main" id="{CBFA0CEF-4CC2-248B-2685-D75830B9ED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623635" y="1246909"/>
                <a:ext cx="10963473" cy="5108171"/>
              </a:xfrm>
              <a:blipFill>
                <a:blip r:embed="rId2"/>
                <a:stretch>
                  <a:fillRect l="-3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DB1AB026-7F83-2C4A-1FF8-284EC16FE0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249" y="2892712"/>
            <a:ext cx="10328263" cy="2904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5040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0688A989-E126-7B86-B30B-05B9D6AFE3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缺乏远程衰减性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内容占位符 6">
                <a:extLst>
                  <a:ext uri="{FF2B5EF4-FFF2-40B4-BE49-F238E27FC236}">
                    <a16:creationId xmlns:a16="http://schemas.microsoft.com/office/drawing/2014/main" id="{CBFA0CEF-4CC2-248B-2685-D75830B9ED7F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623888" y="1246188"/>
                <a:ext cx="3465227" cy="5108575"/>
              </a:xfrm>
            </p:spPr>
            <p:txBody>
              <a:bodyPr/>
              <a:lstStyle/>
              <a:p>
                <a:r>
                  <a:rPr lang="zh-CN" altLang="en-US" dirty="0"/>
                  <a:t>继续随机初始化两个向量 </a:t>
                </a:r>
                <a14:m>
                  <m:oMath xmlns:m="http://schemas.openxmlformats.org/officeDocument/2006/math">
                    <m:r>
                      <a:rPr lang="en" altLang="zh-CN" i="1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zh-CN" altLang="en-US" dirty="0"/>
                  <a:t> 和</a:t>
                </a:r>
                <a14:m>
                  <m:oMath xmlns:m="http://schemas.openxmlformats.org/officeDocument/2006/math">
                    <m:r>
                      <a:rPr lang="zh-CN" altLang="en-US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" altLang="zh-CN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zh-CN" altLang="en" dirty="0"/>
                  <a:t>，</a:t>
                </a:r>
                <a:r>
                  <a:rPr lang="zh-CN" altLang="en-US" dirty="0"/>
                  <a:t>将 </a:t>
                </a:r>
                <a14:m>
                  <m:oMath xmlns:m="http://schemas.openxmlformats.org/officeDocument/2006/math">
                    <m:r>
                      <a:rPr lang="en" altLang="zh-CN" i="1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zh-CN" altLang="en-US" dirty="0"/>
                  <a:t> 固定在位置 </a:t>
                </a:r>
                <a:r>
                  <a:rPr lang="en-US" altLang="zh-CN" dirty="0"/>
                  <a:t>0</a:t>
                </a:r>
                <a:r>
                  <a:rPr lang="zh-CN" altLang="en-US" dirty="0"/>
                  <a:t> 上，</a:t>
                </a:r>
                <a14:m>
                  <m:oMath xmlns:m="http://schemas.openxmlformats.org/officeDocument/2006/math">
                    <m:r>
                      <a:rPr lang="en" altLang="zh-CN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zh-CN" altLang="en-US" dirty="0"/>
                  <a:t> 的位置从 </a:t>
                </a:r>
                <a:r>
                  <a:rPr lang="en-US" altLang="zh-CN" dirty="0"/>
                  <a:t>0</a:t>
                </a:r>
                <a:r>
                  <a:rPr lang="zh-CN" altLang="en-US" dirty="0"/>
                  <a:t> 开始逐步变大，依次计算 </a:t>
                </a:r>
                <a14:m>
                  <m:oMath xmlns:m="http://schemas.openxmlformats.org/officeDocument/2006/math">
                    <m:r>
                      <a:rPr lang="en" altLang="zh-CN" i="1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zh-CN" altLang="en-US" dirty="0"/>
                  <a:t> 和</a:t>
                </a:r>
                <a14:m>
                  <m:oMath xmlns:m="http://schemas.openxmlformats.org/officeDocument/2006/math">
                    <m:r>
                      <a:rPr lang="zh-CN" altLang="en-US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" altLang="zh-CN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zh-CN" alt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dirty="0"/>
                  <a:t>之间的内积。</a:t>
                </a:r>
                <a:endParaRPr lang="en-US" altLang="zh-CN" dirty="0"/>
              </a:p>
              <a:p>
                <a:endParaRPr lang="en-US" altLang="zh-CN" dirty="0"/>
              </a:p>
              <a:p>
                <a:r>
                  <a:rPr lang="zh-CN" altLang="en-US" dirty="0"/>
                  <a:t>发现随着 </a:t>
                </a:r>
                <a14:m>
                  <m:oMath xmlns:m="http://schemas.openxmlformats.org/officeDocument/2006/math">
                    <m:r>
                      <a:rPr lang="en" altLang="zh-CN" i="1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zh-CN" altLang="en-US" dirty="0"/>
                  <a:t> 和 </a:t>
                </a:r>
                <a14:m>
                  <m:oMath xmlns:m="http://schemas.openxmlformats.org/officeDocument/2006/math">
                    <m:r>
                      <a:rPr lang="en" altLang="zh-CN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zh-CN" altLang="en-US" dirty="0"/>
                  <a:t> 的相对距离的增加，它们之间的内积分数呈现出远程衰减的性质，</a:t>
                </a:r>
              </a:p>
            </p:txBody>
          </p:sp>
        </mc:Choice>
        <mc:Fallback xmlns="">
          <p:sp>
            <p:nvSpPr>
              <p:cNvPr id="7" name="内容占位符 6">
                <a:extLst>
                  <a:ext uri="{FF2B5EF4-FFF2-40B4-BE49-F238E27FC236}">
                    <a16:creationId xmlns:a16="http://schemas.microsoft.com/office/drawing/2014/main" id="{CBFA0CEF-4CC2-248B-2685-D75830B9ED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623888" y="1246188"/>
                <a:ext cx="3465227" cy="5108575"/>
              </a:xfrm>
              <a:blipFill>
                <a:blip r:embed="rId2"/>
                <a:stretch>
                  <a:fillRect l="-10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266" name="Picture 2" descr="图片">
            <a:extLst>
              <a:ext uri="{FF2B5EF4-FFF2-40B4-BE49-F238E27FC236}">
                <a16:creationId xmlns:a16="http://schemas.microsoft.com/office/drawing/2014/main" id="{34A8F8F0-A1E6-4E6C-B4E5-C6F0EE3A2E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7887" y="966507"/>
            <a:ext cx="7282593" cy="5597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7935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4A0B5E44-DDFC-8CCD-FFDB-B13405260D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旋转位置编码 </a:t>
            </a:r>
            <a:r>
              <a:rPr lang="en-US" altLang="zh-CN" dirty="0" err="1"/>
              <a:t>RoPE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1E8449CB-6417-5151-FD9D-8C32FA2D28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889" y="1246188"/>
            <a:ext cx="3691258" cy="5108575"/>
          </a:xfrm>
        </p:spPr>
        <p:txBody>
          <a:bodyPr/>
          <a:lstStyle/>
          <a:p>
            <a:r>
              <a:rPr lang="zh-CN" altLang="en-US" dirty="0"/>
              <a:t>目前大多长度外推工作都是通过放大</a:t>
            </a:r>
            <a:r>
              <a:rPr lang="en" altLang="zh-CN" dirty="0"/>
              <a:t>base</a:t>
            </a:r>
            <a:r>
              <a:rPr lang="zh-CN" altLang="en-US" dirty="0"/>
              <a:t>以提升模型的输入长度。</a:t>
            </a:r>
            <a:endParaRPr lang="en-US" altLang="zh-CN" dirty="0"/>
          </a:p>
          <a:p>
            <a:pPr lvl="1"/>
            <a:r>
              <a:rPr lang="zh-CN" altLang="en-US" dirty="0"/>
              <a:t>例如 </a:t>
            </a:r>
            <a:r>
              <a:rPr lang="en" altLang="zh-CN" dirty="0"/>
              <a:t>Code </a:t>
            </a:r>
            <a:r>
              <a:rPr lang="en" altLang="zh-CN" dirty="0" err="1"/>
              <a:t>LLaMA</a:t>
            </a:r>
            <a:r>
              <a:rPr lang="zh-CN" altLang="en-US" dirty="0"/>
              <a:t> 将 </a:t>
            </a:r>
            <a:r>
              <a:rPr lang="en" altLang="zh-CN" dirty="0"/>
              <a:t>base</a:t>
            </a:r>
            <a:r>
              <a:rPr lang="zh-CN" altLang="en-US" dirty="0"/>
              <a:t> 设为 </a:t>
            </a:r>
            <a:r>
              <a:rPr lang="en-US" altLang="zh-CN" dirty="0"/>
              <a:t>1000000</a:t>
            </a:r>
            <a:r>
              <a:rPr lang="zh-CN" altLang="en-US" dirty="0"/>
              <a:t>，</a:t>
            </a:r>
            <a:r>
              <a:rPr lang="en" altLang="zh-CN" dirty="0"/>
              <a:t>LLaMA2 Long</a:t>
            </a:r>
            <a:r>
              <a:rPr lang="zh-CN" altLang="en-US" dirty="0"/>
              <a:t> 设为 </a:t>
            </a:r>
            <a:r>
              <a:rPr lang="en-US" altLang="zh-CN" dirty="0"/>
              <a:t>500000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dirty="0"/>
              <a:t>但更大的 </a:t>
            </a:r>
            <a:r>
              <a:rPr lang="en" altLang="zh-CN" dirty="0"/>
              <a:t>base</a:t>
            </a:r>
            <a:r>
              <a:rPr lang="zh-CN" altLang="en-US" dirty="0"/>
              <a:t> 也将会使得注意力远程衰减的性质变弱，改变模型的注意力分布，导致模型的输出质量下降。</a:t>
            </a:r>
          </a:p>
        </p:txBody>
      </p:sp>
      <p:pic>
        <p:nvPicPr>
          <p:cNvPr id="12290" name="Picture 2" descr="图片">
            <a:extLst>
              <a:ext uri="{FF2B5EF4-FFF2-40B4-BE49-F238E27FC236}">
                <a16:creationId xmlns:a16="http://schemas.microsoft.com/office/drawing/2014/main" id="{3A8C0CF1-6DDA-5551-26A5-89E0B38CC1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2988" y="1111250"/>
            <a:ext cx="6949887" cy="5283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8772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23318274-4988-A24C-A300-D395CB35B714}"/>
              </a:ext>
            </a:extLst>
          </p:cNvPr>
          <p:cNvSpPr txBox="1"/>
          <p:nvPr/>
        </p:nvSpPr>
        <p:spPr>
          <a:xfrm>
            <a:off x="1241074" y="2990247"/>
            <a:ext cx="101324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96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99700D0-0E5A-4E5C-0761-B33E2775D9F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总结与思考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4658159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120AD9-B3CB-4B7F-429A-D4C9E3E9BE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视频目录大纲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E6C4BD91-41DD-597C-E821-DC29FCA081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 anchor="ctr"/>
          <a:lstStyle/>
          <a:p>
            <a:r>
              <a:rPr lang="zh-CN" altLang="en-US" sz="2400" dirty="0"/>
              <a:t>绝对位置编码（</a:t>
            </a:r>
            <a:r>
              <a:rPr lang="en" altLang="zh-CN" sz="2400" dirty="0"/>
              <a:t>Absolute Positional Encoding</a:t>
            </a:r>
            <a:r>
              <a:rPr lang="zh-CN" altLang="en" sz="2400" dirty="0"/>
              <a:t>）</a:t>
            </a:r>
            <a:endParaRPr lang="en-US" altLang="zh-CN" sz="2400" dirty="0"/>
          </a:p>
          <a:p>
            <a:r>
              <a:rPr lang="zh-CN" altLang="en-US" sz="2400" dirty="0"/>
              <a:t>相对位置编码（</a:t>
            </a:r>
            <a:r>
              <a:rPr lang="en" altLang="zh-CN" sz="2400" dirty="0"/>
              <a:t>Relative Positional Encoding</a:t>
            </a:r>
            <a:r>
              <a:rPr lang="zh-CN" altLang="en" sz="2400" dirty="0"/>
              <a:t>）</a:t>
            </a:r>
          </a:p>
          <a:p>
            <a:r>
              <a:rPr lang="zh-CN" altLang="en-US" sz="2400" dirty="0"/>
              <a:t>旋转位置编码（</a:t>
            </a:r>
            <a:r>
              <a:rPr lang="en" altLang="zh-CN" sz="2400" dirty="0"/>
              <a:t>Rotary Positional Embedding, </a:t>
            </a:r>
            <a:r>
              <a:rPr lang="en" altLang="zh-CN" sz="2400" dirty="0" err="1"/>
              <a:t>RoPE</a:t>
            </a:r>
            <a:r>
              <a:rPr lang="zh-CN" altLang="en" sz="2400" dirty="0"/>
              <a:t>）</a:t>
            </a:r>
          </a:p>
        </p:txBody>
      </p:sp>
      <p:pic>
        <p:nvPicPr>
          <p:cNvPr id="1026" name="Picture 2" descr="思考表情包图片-思考表情包模板下载-包图网">
            <a:extLst>
              <a:ext uri="{FF2B5EF4-FFF2-40B4-BE49-F238E27FC236}">
                <a16:creationId xmlns:a16="http://schemas.microsoft.com/office/drawing/2014/main" id="{C693DF82-9961-8E7D-D034-A7343FF6DF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87838" y="3963343"/>
            <a:ext cx="2299270" cy="2299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22875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2">
            <a:extLst>
              <a:ext uri="{FF2B5EF4-FFF2-40B4-BE49-F238E27FC236}">
                <a16:creationId xmlns:a16="http://schemas.microsoft.com/office/drawing/2014/main" id="{B13B2037-C82B-C294-208D-2BB0ED5C0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9C6B124D-FABE-BAA0-63BF-A3961AF00F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zh-CN" altLang="en-US" dirty="0"/>
              <a:t>外推性需求驱动创新​​：</a:t>
            </a:r>
            <a:r>
              <a:rPr lang="en" altLang="zh-CN" dirty="0" err="1"/>
              <a:t>RoPE</a:t>
            </a:r>
            <a:r>
              <a:rPr lang="zh-CN" altLang="en-US" dirty="0"/>
              <a:t> 因支持长度外推成为大模型主流选择。</a:t>
            </a:r>
          </a:p>
          <a:p>
            <a:r>
              <a:rPr lang="zh-CN" altLang="en-US" dirty="0"/>
              <a:t>​​任务导向设计​​：短文本任务仍可用绝对编码，长文本需相对或 </a:t>
            </a:r>
            <a:r>
              <a:rPr lang="en" altLang="zh-CN" dirty="0" err="1"/>
              <a:t>RoPE</a:t>
            </a:r>
            <a:r>
              <a:rPr lang="zh-CN" altLang="en" dirty="0"/>
              <a:t>。</a:t>
            </a:r>
            <a:endParaRPr lang="en-US" altLang="zh-CN" dirty="0"/>
          </a:p>
          <a:p>
            <a:r>
              <a:rPr lang="zh-CN" altLang="en-US" dirty="0"/>
              <a:t>多模态位置编码，有什么区别？怎么实现？</a:t>
            </a:r>
            <a:br>
              <a:rPr lang="en" altLang="zh-CN" dirty="0"/>
            </a:br>
            <a:endParaRPr lang="zh-CN" altLang="en-US" dirty="0"/>
          </a:p>
        </p:txBody>
      </p:sp>
      <p:pic>
        <p:nvPicPr>
          <p:cNvPr id="14" name="Picture 2" descr="思考表情包图片-思考表情包模板下载-包图网">
            <a:extLst>
              <a:ext uri="{FF2B5EF4-FFF2-40B4-BE49-F238E27FC236}">
                <a16:creationId xmlns:a16="http://schemas.microsoft.com/office/drawing/2014/main" id="{702B817D-1EB1-12AE-30F4-C0AFF7247D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87838" y="3963343"/>
            <a:ext cx="2299270" cy="2299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20173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6880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B4F05058-0821-AFAF-0EBB-2167E84F8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引用与参考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4A85FFCC-0519-35D4-40F4-46CFF289709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algn="l">
              <a:lnSpc>
                <a:spcPct val="100000"/>
              </a:lnSpc>
            </a:pPr>
            <a:r>
              <a:rPr lang="en" altLang="zh-CN" sz="1200" b="1" i="0" dirty="0">
                <a:solidFill>
                  <a:srgbClr val="4D6BFE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  <a:hlinkClick r:id="rId2"/>
              </a:rPr>
              <a:t>https://erdem.pl/2021/05/understanding-positional-encoding-in-transformers</a:t>
            </a:r>
            <a:endParaRPr lang="en" altLang="zh-CN" sz="1200" b="1" i="0" dirty="0">
              <a:solidFill>
                <a:srgbClr val="4D6BFE"/>
              </a:solidFill>
              <a:effectLst/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l">
              <a:lnSpc>
                <a:spcPct val="100000"/>
              </a:lnSpc>
            </a:pPr>
            <a:endParaRPr lang="en" altLang="zh-CN" sz="1200" b="1" i="0" dirty="0">
              <a:solidFill>
                <a:srgbClr val="4D6BFE"/>
              </a:solidFill>
              <a:effectLst/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l">
              <a:lnSpc>
                <a:spcPct val="100000"/>
              </a:lnSpc>
            </a:pPr>
            <a:endParaRPr lang="en" altLang="zh-CN" sz="1200" b="1" i="0" dirty="0">
              <a:solidFill>
                <a:srgbClr val="4D6BFE"/>
              </a:solidFill>
              <a:effectLst/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l"/>
            <a:r>
              <a:rPr lang="en" altLang="zh-CN" dirty="0"/>
              <a:t>PPT </a:t>
            </a:r>
            <a:r>
              <a:rPr lang="zh-CN" altLang="en" dirty="0"/>
              <a:t>开源</a:t>
            </a:r>
            <a:r>
              <a:rPr lang="zh-CN" altLang="en-US" dirty="0"/>
              <a:t>在：</a:t>
            </a:r>
            <a:r>
              <a:rPr lang="en" altLang="zh-CN" dirty="0">
                <a:hlinkClick r:id="rId3"/>
              </a:rPr>
              <a:t>https://github.com/chenzomi12/AIInfra</a:t>
            </a:r>
            <a:endParaRPr lang="en" altLang="zh-CN" dirty="0"/>
          </a:p>
        </p:txBody>
      </p:sp>
    </p:spTree>
    <p:extLst>
      <p:ext uri="{BB962C8B-B14F-4D97-AF65-F5344CB8AC3E}">
        <p14:creationId xmlns:p14="http://schemas.microsoft.com/office/powerpoint/2010/main" val="41408375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CE0340D7-361E-67D5-16D8-203BA14694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en" altLang="zh-CN" dirty="0"/>
              <a:t>Embedding</a:t>
            </a:r>
            <a:r>
              <a:rPr lang="zh-CN" altLang="en-US" dirty="0"/>
              <a:t> 核心任务</a:t>
            </a:r>
          </a:p>
        </p:txBody>
      </p:sp>
      <p:pic>
        <p:nvPicPr>
          <p:cNvPr id="1026" name="Picture 2" descr="Extracting embeddings from pre-trained BERT| Huggingface Transformers - Scaler Topics">
            <a:extLst>
              <a:ext uri="{FF2B5EF4-FFF2-40B4-BE49-F238E27FC236}">
                <a16:creationId xmlns:a16="http://schemas.microsoft.com/office/drawing/2014/main" id="{D1BBC14E-1A3A-39D0-D1DA-6074EEC088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85" t="7338" r="18714" b="18171"/>
          <a:stretch/>
        </p:blipFill>
        <p:spPr bwMode="auto">
          <a:xfrm>
            <a:off x="1450456" y="1828801"/>
            <a:ext cx="4296347" cy="4525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AutoShape 4" descr="Architecture of Llama. | Download Scientific Diagram">
            <a:extLst>
              <a:ext uri="{FF2B5EF4-FFF2-40B4-BE49-F238E27FC236}">
                <a16:creationId xmlns:a16="http://schemas.microsoft.com/office/drawing/2014/main" id="{112AEA71-213A-4855-D02E-F82BFDD3BF9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5188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030" name="Picture 6" descr="Architecture of Llama. | Download Scientific Diagram">
            <a:extLst>
              <a:ext uri="{FF2B5EF4-FFF2-40B4-BE49-F238E27FC236}">
                <a16:creationId xmlns:a16="http://schemas.microsoft.com/office/drawing/2014/main" id="{2BCB4348-F491-ECD2-1146-5134C408BE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97"/>
          <a:stretch/>
        </p:blipFill>
        <p:spPr bwMode="auto">
          <a:xfrm>
            <a:off x="7175123" y="1884209"/>
            <a:ext cx="2112714" cy="4451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内容占位符 4">
            <a:extLst>
              <a:ext uri="{FF2B5EF4-FFF2-40B4-BE49-F238E27FC236}">
                <a16:creationId xmlns:a16="http://schemas.microsoft.com/office/drawing/2014/main" id="{F7F5EBA4-0169-EB34-FA73-6850E7B4E6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zh-CN" altLang="en-US" dirty="0"/>
              <a:t>核心作用是将离散的输入</a:t>
            </a:r>
            <a:r>
              <a:rPr lang="en-US" altLang="zh-CN" dirty="0"/>
              <a:t>ID</a:t>
            </a:r>
            <a:r>
              <a:rPr lang="zh-CN" altLang="en-US" dirty="0"/>
              <a:t>转换为连续的向量表示，通过查表为每个符号赋予具有语义信息向量。</a:t>
            </a:r>
          </a:p>
        </p:txBody>
      </p:sp>
    </p:spTree>
    <p:extLst>
      <p:ext uri="{BB962C8B-B14F-4D97-AF65-F5344CB8AC3E}">
        <p14:creationId xmlns:p14="http://schemas.microsoft.com/office/powerpoint/2010/main" val="39740918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1B95A44-CCF2-9448-AD90-014C7B1CC7EC}"/>
              </a:ext>
            </a:extLst>
          </p:cNvPr>
          <p:cNvSpPr txBox="1"/>
          <p:nvPr/>
        </p:nvSpPr>
        <p:spPr>
          <a:xfrm>
            <a:off x="4931236" y="1046095"/>
            <a:ext cx="2334293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6600" b="1" dirty="0">
                <a:gradFill>
                  <a:gsLst>
                    <a:gs pos="4000">
                      <a:srgbClr val="126FFC"/>
                    </a:gs>
                    <a:gs pos="73000">
                      <a:srgbClr val="126FFC">
                        <a:alpha val="0"/>
                      </a:srgbClr>
                    </a:gs>
                  </a:gsLst>
                  <a:lin ang="5400000" scaled="1"/>
                </a:gra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01</a:t>
            </a:r>
            <a:endParaRPr kumimoji="1" lang="zh-CN" altLang="en-US" sz="16600" b="1" dirty="0">
              <a:gradFill>
                <a:gsLst>
                  <a:gs pos="4000">
                    <a:srgbClr val="126FFC"/>
                  </a:gs>
                  <a:gs pos="73000">
                    <a:srgbClr val="126FFC">
                      <a:alpha val="0"/>
                    </a:srgbClr>
                  </a:gs>
                </a:gsLst>
                <a:lin ang="5400000" scaled="1"/>
              </a:gra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99700D0-0E5A-4E5C-0761-B33E2775D9F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绝对位置编码</a:t>
            </a:r>
            <a:endParaRPr lang="en-US" altLang="zh-CN" dirty="0"/>
          </a:p>
          <a:p>
            <a:r>
              <a:rPr lang="en" altLang="zh-CN" dirty="0"/>
              <a:t>APE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691047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8AA3F7D5-078D-0AF9-C316-9E490C30F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en" altLang="zh-CN" dirty="0"/>
              <a:t>Absolute Positional Encoding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210E4705-8606-9543-12B8-E949E10FB5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zh-CN" altLang="en-US" b="1" dirty="0">
                <a:solidFill>
                  <a:srgbClr val="66BA36"/>
                </a:solidFill>
              </a:rPr>
              <a:t>原理 ：</a:t>
            </a:r>
            <a:r>
              <a:rPr lang="zh-CN" altLang="en-US" dirty="0"/>
              <a:t>为序列中每个位置分配唯一的固定或可学习向量，直接表征绝对位置索引。</a:t>
            </a:r>
          </a:p>
          <a:p>
            <a:pPr lvl="1"/>
            <a:r>
              <a:rPr lang="en" altLang="zh-CN" dirty="0"/>
              <a:t>Sinusoidal</a:t>
            </a:r>
            <a:r>
              <a:rPr lang="zh-CN" altLang="en-US" dirty="0"/>
              <a:t>编码 ：</a:t>
            </a:r>
            <a:r>
              <a:rPr lang="en" altLang="zh-CN" dirty="0"/>
              <a:t>Transformer</a:t>
            </a:r>
            <a:r>
              <a:rPr lang="zh-CN" altLang="en-US" dirty="0"/>
              <a:t> 原论文采用的三角函数公式生成的固定编码，支持外推长序列 。</a:t>
            </a:r>
          </a:p>
          <a:p>
            <a:pPr lvl="1"/>
            <a:r>
              <a:rPr lang="en" altLang="zh-CN" dirty="0"/>
              <a:t>Learnable</a:t>
            </a:r>
            <a:r>
              <a:rPr lang="zh-CN" altLang="en-US" dirty="0"/>
              <a:t>编码 ：通过 </a:t>
            </a:r>
            <a:r>
              <a:rPr lang="en" altLang="zh-CN" dirty="0"/>
              <a:t>Embedding</a:t>
            </a:r>
            <a:r>
              <a:rPr lang="zh-CN" altLang="en-US" dirty="0"/>
              <a:t> 随机初始化并随训练优化的可学习参数。</a:t>
            </a:r>
          </a:p>
          <a:p>
            <a:endParaRPr lang="en-US" altLang="zh-CN" dirty="0"/>
          </a:p>
          <a:p>
            <a:r>
              <a:rPr lang="zh-CN" altLang="en-US" b="1" dirty="0">
                <a:solidFill>
                  <a:srgbClr val="66BA36"/>
                </a:solidFill>
              </a:rPr>
              <a:t>适用任务 ：</a:t>
            </a:r>
          </a:p>
          <a:p>
            <a:pPr lvl="1"/>
            <a:r>
              <a:rPr lang="zh-CN" altLang="en-US" dirty="0"/>
              <a:t>短序列任务（如机器翻译、文本分类），需明确绝对位置信息 。</a:t>
            </a:r>
          </a:p>
          <a:p>
            <a:pPr lvl="1"/>
            <a:r>
              <a:rPr lang="zh-CN" altLang="en-US" dirty="0"/>
              <a:t>对位置敏感的下游任务（如命名实体识别），需精准定位特定位置的上下文。</a:t>
            </a:r>
          </a:p>
        </p:txBody>
      </p:sp>
    </p:spTree>
    <p:extLst>
      <p:ext uri="{BB962C8B-B14F-4D97-AF65-F5344CB8AC3E}">
        <p14:creationId xmlns:p14="http://schemas.microsoft.com/office/powerpoint/2010/main" val="13424657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8144EC58-E0FE-75AD-150D-02F24B80C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en" altLang="zh-CN" dirty="0"/>
              <a:t>Learnable</a:t>
            </a:r>
            <a:r>
              <a:rPr lang="zh-CN" altLang="en-US"/>
              <a:t> 可学习绝对</a:t>
            </a:r>
            <a:r>
              <a:rPr lang="zh-CN" altLang="en-US" dirty="0"/>
              <a:t>位置编码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2368D2D2-735C-BDC7-FF21-12AE00C360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en" altLang="zh-CN" b="1" dirty="0">
                <a:solidFill>
                  <a:srgbClr val="66BA36"/>
                </a:solidFill>
              </a:rPr>
              <a:t>​​</a:t>
            </a:r>
            <a:r>
              <a:rPr lang="zh-CN" altLang="en-US" b="1" dirty="0">
                <a:solidFill>
                  <a:srgbClr val="66BA36"/>
                </a:solidFill>
              </a:rPr>
              <a:t>原理​​：</a:t>
            </a:r>
            <a:r>
              <a:rPr lang="zh-CN" altLang="en-US" dirty="0"/>
              <a:t>随机初始化位置编码矩阵作为可训练参数，模型只能感知每个词向量所处的绝对位置，无法感知词向量之间的相对位置。</a:t>
            </a:r>
          </a:p>
          <a:p>
            <a:r>
              <a:rPr lang="zh-CN" altLang="en-US" b="1" dirty="0">
                <a:solidFill>
                  <a:srgbClr val="66BA36"/>
                </a:solidFill>
              </a:rPr>
              <a:t>​​</a:t>
            </a:r>
            <a:r>
              <a:rPr lang="zh-CN" altLang="en-US" dirty="0">
                <a:solidFill>
                  <a:srgbClr val="66BA36"/>
                </a:solidFill>
              </a:rPr>
              <a:t>​​</a:t>
            </a:r>
            <a:r>
              <a:rPr lang="zh-CN" altLang="en-US" b="1" dirty="0">
                <a:solidFill>
                  <a:srgbClr val="66BA36"/>
                </a:solidFill>
              </a:rPr>
              <a:t>适用：</a:t>
            </a:r>
            <a:r>
              <a:rPr lang="zh-CN" altLang="en-US" dirty="0"/>
              <a:t>早期预训练模型（</a:t>
            </a:r>
            <a:r>
              <a:rPr lang="en" altLang="zh-CN" dirty="0"/>
              <a:t>BERT</a:t>
            </a:r>
            <a:r>
              <a:rPr lang="zh-CN" altLang="en" dirty="0"/>
              <a:t>、</a:t>
            </a:r>
            <a:r>
              <a:rPr lang="en" altLang="zh-CN" dirty="0"/>
              <a:t>GPT</a:t>
            </a:r>
            <a:r>
              <a:rPr lang="en-US" altLang="zh-CN" dirty="0"/>
              <a:t>1</a:t>
            </a:r>
            <a:r>
              <a:rPr lang="zh-CN" altLang="en-US" dirty="0"/>
              <a:t>、</a:t>
            </a:r>
            <a:r>
              <a:rPr lang="en-US" altLang="zh-CN" dirty="0"/>
              <a:t>ALBERT</a:t>
            </a:r>
            <a:r>
              <a:rPr lang="zh-CN" altLang="en" dirty="0"/>
              <a:t>）</a:t>
            </a:r>
            <a:r>
              <a:rPr lang="zh-CN" altLang="en-US" dirty="0"/>
              <a:t>，不具备长度外推性。</a:t>
            </a:r>
          </a:p>
        </p:txBody>
      </p:sp>
      <p:pic>
        <p:nvPicPr>
          <p:cNvPr id="4098" name="Picture 2" descr="Positional Encoding">
            <a:extLst>
              <a:ext uri="{FF2B5EF4-FFF2-40B4-BE49-F238E27FC236}">
                <a16:creationId xmlns:a16="http://schemas.microsoft.com/office/drawing/2014/main" id="{58C6A40A-0C2A-4A97-AF15-F49300554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5942" y="2966849"/>
            <a:ext cx="6072027" cy="3522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664831EA-611A-DD44-58ED-E5482BA018A2}"/>
              </a:ext>
            </a:extLst>
          </p:cNvPr>
          <p:cNvSpPr txBox="1"/>
          <p:nvPr/>
        </p:nvSpPr>
        <p:spPr>
          <a:xfrm>
            <a:off x="7253555" y="3363079"/>
            <a:ext cx="4577136" cy="8747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kern="0" dirty="0">
                <a:solidFill>
                  <a:srgbClr val="374154"/>
                </a:solidFill>
                <a:highlight>
                  <a:srgbClr val="FFFF00"/>
                </a:highlight>
                <a:latin typeface="Lexend" pitchFamily="2" charset="0"/>
                <a:ea typeface="微软雅黑" pitchFamily="34" charset="-122"/>
              </a:rPr>
              <a:t>每个分量数值都具有周期性，越靠后分量，波长越长，频率越低。</a:t>
            </a:r>
          </a:p>
        </p:txBody>
      </p:sp>
    </p:spTree>
    <p:extLst>
      <p:ext uri="{BB962C8B-B14F-4D97-AF65-F5344CB8AC3E}">
        <p14:creationId xmlns:p14="http://schemas.microsoft.com/office/powerpoint/2010/main" val="34862517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E4637EFE-4641-CB53-D806-B2C82A5A0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en" altLang="zh-CN" dirty="0"/>
              <a:t>Sinusoidal</a:t>
            </a:r>
            <a:r>
              <a:rPr lang="zh-CN" altLang="en-US" dirty="0"/>
              <a:t> 三角式绝对位置编码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556F88D1-6142-D1A0-A0F3-63502DD245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zh-CN" altLang="en-US" b="1" dirty="0">
                <a:solidFill>
                  <a:srgbClr val="66BA36"/>
                </a:solidFill>
              </a:rPr>
              <a:t>原理：</a:t>
            </a:r>
            <a:endParaRPr lang="en-US" altLang="zh-CN" b="1" dirty="0">
              <a:solidFill>
                <a:srgbClr val="66BA36"/>
              </a:solidFill>
            </a:endParaRPr>
          </a:p>
          <a:p>
            <a:pPr lvl="1"/>
            <a:r>
              <a:rPr lang="zh-CN" altLang="en-US" dirty="0"/>
              <a:t>通过不同频率的正弦</a:t>
            </a:r>
            <a:r>
              <a:rPr lang="en-US" altLang="zh-CN" dirty="0"/>
              <a:t>/</a:t>
            </a:r>
            <a:r>
              <a:rPr lang="zh-CN" altLang="en-US" dirty="0"/>
              <a:t>余弦函数生成位置编码，偶数维度用正弦，奇数维度用余弦。</a:t>
            </a:r>
            <a:endParaRPr lang="en-US" altLang="zh-CN" dirty="0"/>
          </a:p>
          <a:p>
            <a:endParaRPr lang="en-US" altLang="zh-CN" b="1" dirty="0">
              <a:solidFill>
                <a:srgbClr val="66BA36"/>
              </a:solidFill>
            </a:endParaRPr>
          </a:p>
          <a:p>
            <a:r>
              <a:rPr lang="zh-CN" altLang="en-US" b="1" dirty="0">
                <a:solidFill>
                  <a:srgbClr val="66BA36"/>
                </a:solidFill>
              </a:rPr>
              <a:t>公式：</a:t>
            </a:r>
            <a:endParaRPr lang="en-US" altLang="zh-CN" b="1" dirty="0">
              <a:solidFill>
                <a:srgbClr val="66BA36"/>
              </a:solidFill>
            </a:endParaRPr>
          </a:p>
          <a:p>
            <a:endParaRPr lang="en-US" altLang="zh-CN" dirty="0"/>
          </a:p>
          <a:p>
            <a:endParaRPr lang="zh-CN" altLang="en-US" dirty="0"/>
          </a:p>
          <a:p>
            <a:endParaRPr lang="en-US" altLang="zh-CN" dirty="0"/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43432E89-85AC-3AB9-536F-14F45DB215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5552" y="3714927"/>
            <a:ext cx="6319945" cy="1198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46132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E4637EFE-4641-CB53-D806-B2C82A5A0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en" altLang="zh-CN" dirty="0"/>
              <a:t>Sinusoidal</a:t>
            </a:r>
            <a:r>
              <a:rPr lang="zh-CN" altLang="en-US" dirty="0"/>
              <a:t> 三角式绝对位置编码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556F88D1-6142-D1A0-A0F3-63502DD245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zh-CN" altLang="en-US" b="1" dirty="0">
                <a:solidFill>
                  <a:srgbClr val="66BA36"/>
                </a:solidFill>
              </a:rPr>
              <a:t>特点：</a:t>
            </a:r>
            <a:r>
              <a:rPr lang="zh-CN" altLang="en-US" dirty="0"/>
              <a:t>无需训练，具有周期性外推能力，但无法直接表达相对位置关系。</a:t>
            </a:r>
            <a:endParaRPr lang="en-US" altLang="zh-CN" dirty="0"/>
          </a:p>
          <a:p>
            <a:r>
              <a:rPr lang="zh-CN" altLang="en-US" b="1" dirty="0">
                <a:solidFill>
                  <a:srgbClr val="66BA36"/>
                </a:solidFill>
              </a:rPr>
              <a:t>适用：</a:t>
            </a:r>
            <a:r>
              <a:rPr lang="zh-CN" altLang="en-US" dirty="0"/>
              <a:t>短文本翻译（如原 </a:t>
            </a:r>
            <a:r>
              <a:rPr lang="en" altLang="zh-CN" dirty="0"/>
              <a:t>Transformer</a:t>
            </a:r>
            <a:r>
              <a:rPr lang="zh-CN" altLang="en" dirty="0"/>
              <a:t>）、</a:t>
            </a:r>
            <a:r>
              <a:rPr lang="zh-CN" altLang="en-US" dirty="0"/>
              <a:t>需要固定位置感知的序列任务。</a:t>
            </a:r>
            <a:endParaRPr lang="en-US" altLang="zh-CN" dirty="0"/>
          </a:p>
          <a:p>
            <a:r>
              <a:rPr lang="zh-CN" altLang="en-US" b="1" dirty="0">
                <a:solidFill>
                  <a:srgbClr val="66BA36"/>
                </a:solidFill>
              </a:rPr>
              <a:t>局限：</a:t>
            </a:r>
            <a:r>
              <a:rPr lang="zh-CN" altLang="en-US" dirty="0"/>
              <a:t>长序列（如超过 </a:t>
            </a:r>
            <a:r>
              <a:rPr lang="en-US" altLang="zh-CN" dirty="0"/>
              <a:t>512</a:t>
            </a:r>
            <a:r>
              <a:rPr lang="zh-CN" altLang="en-US" dirty="0"/>
              <a:t>）性能下降，需微调或扩展。</a:t>
            </a:r>
          </a:p>
        </p:txBody>
      </p:sp>
      <p:pic>
        <p:nvPicPr>
          <p:cNvPr id="2052" name="Picture 4" descr="20 个位置的位置编码">
            <a:extLst>
              <a:ext uri="{FF2B5EF4-FFF2-40B4-BE49-F238E27FC236}">
                <a16:creationId xmlns:a16="http://schemas.microsoft.com/office/drawing/2014/main" id="{5822E61E-7594-AB89-1509-56541A0AA3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2498" y="3045076"/>
            <a:ext cx="6811766" cy="3309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8436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封面页_图片版 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F4E5724B-7154-473D-A508-2B054E8EE854}"/>
    </a:ext>
  </a:extLst>
</a:theme>
</file>

<file path=ppt/theme/theme2.xml><?xml version="1.0" encoding="utf-8"?>
<a:theme xmlns:a="http://schemas.openxmlformats.org/drawingml/2006/main" name="1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3.xml><?xml version="1.0" encoding="utf-8"?>
<a:theme xmlns:a="http://schemas.openxmlformats.org/drawingml/2006/main" name="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结束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CE9DE895-046C-40AC-AD8E-ED7DD660489B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30643</TotalTime>
  <Words>1480</Words>
  <Application>Microsoft Macintosh PowerPoint</Application>
  <PresentationFormat>自定义</PresentationFormat>
  <Paragraphs>127</Paragraphs>
  <Slides>32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5</vt:i4>
      </vt:variant>
      <vt:variant>
        <vt:lpstr>幻灯片标题</vt:lpstr>
      </vt:variant>
      <vt:variant>
        <vt:i4>32</vt:i4>
      </vt:variant>
    </vt:vector>
  </HeadingPairs>
  <TitlesOfParts>
    <vt:vector size="49" baseType="lpstr">
      <vt:lpstr>Microsoft YaHei</vt:lpstr>
      <vt:lpstr>Microsoft YaHei</vt:lpstr>
      <vt:lpstr>ACGN-MiaoGB-Flash</vt:lpstr>
      <vt:lpstr>PingFang SC</vt:lpstr>
      <vt:lpstr>PingFang SC Semibold</vt:lpstr>
      <vt:lpstr>Arial</vt:lpstr>
      <vt:lpstr>Calibri</vt:lpstr>
      <vt:lpstr>Cambria Math</vt:lpstr>
      <vt:lpstr>Futura-Medium</vt:lpstr>
      <vt:lpstr>Gill Sans MT</vt:lpstr>
      <vt:lpstr>Lexend</vt:lpstr>
      <vt:lpstr>Wingdings</vt:lpstr>
      <vt:lpstr>封面页_图片版 </vt:lpstr>
      <vt:lpstr>1_内容Copytext </vt:lpstr>
      <vt:lpstr>code01</vt:lpstr>
      <vt:lpstr>1_code01</vt:lpstr>
      <vt:lpstr>结束页</vt:lpstr>
      <vt:lpstr>PowerPoint 演示文稿</vt:lpstr>
      <vt:lpstr>Contenet</vt:lpstr>
      <vt:lpstr>视频目录大纲</vt:lpstr>
      <vt:lpstr>Embedding 核心任务</vt:lpstr>
      <vt:lpstr>PowerPoint 演示文稿</vt:lpstr>
      <vt:lpstr>Absolute Positional Encoding</vt:lpstr>
      <vt:lpstr>Learnable 可学习绝对位置编码</vt:lpstr>
      <vt:lpstr>Sinusoidal 三角式绝对位置编码</vt:lpstr>
      <vt:lpstr>Sinusoidal 三角式绝对位置编码</vt:lpstr>
      <vt:lpstr>Sinusoidal 三角式绝对位置编码</vt:lpstr>
      <vt:lpstr>PowerPoint 演示文稿</vt:lpstr>
      <vt:lpstr>相对位置编码</vt:lpstr>
      <vt:lpstr>Self-Attention with RPE</vt:lpstr>
      <vt:lpstr>Self-Attention with RPE</vt:lpstr>
      <vt:lpstr>Self-Attention with RPE</vt:lpstr>
      <vt:lpstr>PowerPoint 演示文稿</vt:lpstr>
      <vt:lpstr>旋转位置编码</vt:lpstr>
      <vt:lpstr>旋转位置编码</vt:lpstr>
      <vt:lpstr>旋转位置编码 RoPE</vt:lpstr>
      <vt:lpstr>旋转位置编码 RoPE</vt:lpstr>
      <vt:lpstr>二维位置编码</vt:lpstr>
      <vt:lpstr>二维位置编码</vt:lpstr>
      <vt:lpstr>二维位置编码</vt:lpstr>
      <vt:lpstr>推广到多维</vt:lpstr>
      <vt:lpstr>缺乏远程衰减性</vt:lpstr>
      <vt:lpstr>缺乏远程衰减性</vt:lpstr>
      <vt:lpstr>缺乏远程衰减性</vt:lpstr>
      <vt:lpstr>旋转位置编码 RoPE</vt:lpstr>
      <vt:lpstr>PowerPoint 演示文稿</vt:lpstr>
      <vt:lpstr>PowerPoint 演示文稿</vt:lpstr>
      <vt:lpstr>PowerPoint 演示文稿</vt:lpstr>
      <vt:lpstr>引用与参考</vt:lpstr>
    </vt:vector>
  </TitlesOfParts>
  <Company>Huawei Technologies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sunbeilei</dc:creator>
  <cp:lastModifiedBy>ZOMI</cp:lastModifiedBy>
  <cp:revision>10432</cp:revision>
  <cp:lastPrinted>2023-09-08T09:14:01Z</cp:lastPrinted>
  <dcterms:created xsi:type="dcterms:W3CDTF">2020-08-28T08:44:19Z</dcterms:created>
  <dcterms:modified xsi:type="dcterms:W3CDTF">2025-05-29T07:25:30Z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(3)OuEhQ/z37fX125OKW3g17C5bV+y7G/gKJsML0A5/OgKvtn7/T6c/4T6hn9nIqtn/Da2DV0e1
YkZiURPiLC42MShcL/fZA4mE6VGaOA2FvlYfHIYSZJ2x/7mdLeRmmf1w4X0A5d4CCuYz4S2H
9F45z8fGjkVdbq/n1HUN8RuI504mZdRYgPGJ6zxlPm72+/xu+geTV5g6L4LIrOfp3Uz3lD3L
ea+4faiLw6pVexN8LT</vt:lpwstr>
  </property>
  <property fmtid="{D5CDD505-2E9C-101B-9397-08002B2CF9AE}" pid="3" name="_2015_ms_pID_7253431">
    <vt:lpwstr>ecQIe4CoyIly6OHTxuVhmieGPnYbA3uXbJm6HMUaTsPG0exzxoZIPn
gyqoQOOR7cQacoowLqktKvvgDWrIVtDqwjU4OI88dpKCXaoMY848xAR2s3foFSDFY9jS7oet
R0Py72DRnsqr3DDSQaooMLXWBuiLhuIYzMBDAV+PWApFaPwoPpXlY37MgIx3bHfWgjTOwZ3v
JN/RPQQfhjHqAE9PqhRy6dkuTle3NIqVbx2m</vt:lpwstr>
  </property>
  <property fmtid="{D5CDD505-2E9C-101B-9397-08002B2CF9AE}" pid="4" name="_2015_ms_pID_7253432">
    <vt:lpwstr>3A==</vt:lpwstr>
  </property>
  <property fmtid="{D5CDD505-2E9C-101B-9397-08002B2CF9AE}" pid="5" name="_readonly">
    <vt:lpwstr/>
  </property>
  <property fmtid="{D5CDD505-2E9C-101B-9397-08002B2CF9AE}" pid="6" name="_change">
    <vt:lpwstr/>
  </property>
  <property fmtid="{D5CDD505-2E9C-101B-9397-08002B2CF9AE}" pid="7" name="_full-control">
    <vt:lpwstr/>
  </property>
  <property fmtid="{D5CDD505-2E9C-101B-9397-08002B2CF9AE}" pid="8" name="sflag">
    <vt:lpwstr>1664329715</vt:lpwstr>
  </property>
</Properties>
</file>